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80" r:id="rId16"/>
    <p:sldId id="270" r:id="rId17"/>
    <p:sldId id="271" r:id="rId18"/>
    <p:sldId id="284" r:id="rId19"/>
    <p:sldId id="277" r:id="rId20"/>
    <p:sldId id="285" r:id="rId21"/>
    <p:sldId id="283" r:id="rId22"/>
    <p:sldId id="272" r:id="rId23"/>
    <p:sldId id="273"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0"/>
    <p:restoredTop sz="69861" autoAdjust="0"/>
  </p:normalViewPr>
  <p:slideViewPr>
    <p:cSldViewPr snapToGrid="0" snapToObjects="1">
      <p:cViewPr varScale="1">
        <p:scale>
          <a:sx n="45" d="100"/>
          <a:sy n="45" d="100"/>
        </p:scale>
        <p:origin x="151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3FDA3F-8A2F-054F-9D9E-41C70A20B1DB}" type="datetimeFigureOut">
              <a:rPr lang="en-US" smtClean="0"/>
              <a:t>5/18/2017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001B65-F4C4-5D45-8131-012F12942AFF}" type="slidenum">
              <a:rPr lang="en-US" smtClean="0"/>
              <a:t>‹#›</a:t>
            </a:fld>
            <a:endParaRPr lang="en-US"/>
          </a:p>
        </p:txBody>
      </p:sp>
    </p:spTree>
    <p:extLst>
      <p:ext uri="{BB962C8B-B14F-4D97-AF65-F5344CB8AC3E}">
        <p14:creationId xmlns:p14="http://schemas.microsoft.com/office/powerpoint/2010/main" val="1494673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21A9A-A67B-6848-B908-A39D28130556}" type="datetimeFigureOut">
              <a:rPr lang="en-US" smtClean="0"/>
              <a:t>5/18/2017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B90C7-E695-1B4C-A15E-5F0596297119}" type="slidenum">
              <a:rPr lang="en-US" smtClean="0"/>
              <a:t>‹#›</a:t>
            </a:fld>
            <a:endParaRPr lang="en-US"/>
          </a:p>
        </p:txBody>
      </p:sp>
    </p:spTree>
    <p:extLst>
      <p:ext uri="{BB962C8B-B14F-4D97-AF65-F5344CB8AC3E}">
        <p14:creationId xmlns:p14="http://schemas.microsoft.com/office/powerpoint/2010/main" val="130951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whiteestate.org/about/egwbio.as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llenwhite.org/content/article/learn-about-ellen-g-whit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ACEB90C7-E695-1B4C-A15E-5F0596297119}" type="slidenum">
              <a:rPr lang="en-US" smtClean="0"/>
              <a:t>1</a:t>
            </a:fld>
            <a:endParaRPr lang="en-US"/>
          </a:p>
        </p:txBody>
      </p:sp>
    </p:spTree>
    <p:extLst>
      <p:ext uri="{BB962C8B-B14F-4D97-AF65-F5344CB8AC3E}">
        <p14:creationId xmlns:p14="http://schemas.microsoft.com/office/powerpoint/2010/main" val="1930561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baseline="0" dirty="0" smtClean="0"/>
              <a:t>Erna Johnson</a:t>
            </a:r>
            <a:r>
              <a:rPr lang="en-US" b="1" dirty="0" smtClean="0"/>
              <a:t> t</a:t>
            </a:r>
            <a:r>
              <a:rPr lang="hu-HU" b="1" dirty="0" smtClean="0"/>
              <a:t>történetének összefoglalása</a:t>
            </a:r>
            <a:r>
              <a:rPr lang="en-US" b="1" dirty="0" smtClean="0"/>
              <a:t>:</a:t>
            </a:r>
          </a:p>
          <a:p>
            <a:r>
              <a:rPr lang="hu-HU" sz="1200" kern="1200" dirty="0" smtClean="0">
                <a:solidFill>
                  <a:schemeClr val="tx1"/>
                </a:solidFill>
                <a:effectLst/>
                <a:latin typeface="+mn-lt"/>
                <a:ea typeface="+mn-ea"/>
                <a:cs typeface="+mn-cs"/>
              </a:rPr>
              <a:t>Erna Johnson, a Dél-Csendes-óceáni Divízió Női Szolgálatok igazgatója és e prédikáció szerzője a Szentlélektől kapott ajándékát és elkötelezettségét, hosszú évek során lelkész férje oldalán végzett „egyszerűen tenni, amit, meg kell tenni” szolgálati munkája után ismerte fel. Sorra véve a lelki ajándékok listáját, hármat is felfedezett, melyeket használhatna gyülekezeti szolgálatában. A tanításra és nyilvános beszédek tartására nem érezte alkalmasnak magát, mégis, miközben tette, kiderült, hogy van tehetsége hozzá.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Akárhol is végzett férje lelkészi szolgálatot, ő a fiatal lányok irányt érzett szeretetét lelki ajándékaival összekapcsolva hétvégi konferenciákat és imádságos elmélyedéseket kezdett tartani fiatal lányok részére. Erna több száz ilyen alkalmat szervezett divíziójában, ami negyven konferenciához, és missziós alkalomhoz vezetett.</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 helyi női szolgálatok vezetőjeként más asszonyok vezetővé képzését is megkezdte. Végül divíziós női szolgálati vezető lett és lelkesedéstől fűtött szolgálata az elmúlt hat esztendő során Lélek- vezette kiemelt munkája lett a Dél-Csendes-óceáni Divízió Női Szolgálatok Osztályának. A konferenciákon részt vevő fiatal lányok életében bekövetkezett tartós változások láttán tapasztalt előnyök miatt Erna azt kívánja, bárcsak már lelkész-feleségi életútja elején felismerte és megértette volna Lélektől kapott ajándékát.  </a:t>
            </a:r>
          </a:p>
          <a:p>
            <a:r>
              <a:rPr lang="hu-HU" sz="1200" kern="1200" dirty="0" smtClean="0">
                <a:solidFill>
                  <a:schemeClr val="tx1"/>
                </a:solidFill>
                <a:effectLst/>
                <a:latin typeface="+mn-lt"/>
                <a:ea typeface="+mn-ea"/>
                <a:cs typeface="+mn-cs"/>
              </a:rPr>
              <a:t>A következő eset a pápua új-guineai Csendes-óceáni Adventista Főiskolán az egyik, fiatal lányoknak tartott hétvégi konferencián történt.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EB90C7-E695-1B4C-A15E-5F0596297119}" type="slidenum">
              <a:rPr lang="en-US" smtClean="0"/>
              <a:t>10</a:t>
            </a:fld>
            <a:endParaRPr lang="en-US"/>
          </a:p>
        </p:txBody>
      </p:sp>
    </p:spTree>
    <p:extLst>
      <p:ext uri="{BB962C8B-B14F-4D97-AF65-F5344CB8AC3E}">
        <p14:creationId xmlns:p14="http://schemas.microsoft.com/office/powerpoint/2010/main" val="208421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baseline="0" dirty="0" smtClean="0"/>
              <a:t>Mona </a:t>
            </a:r>
            <a:r>
              <a:rPr lang="en-US" b="1" baseline="0" dirty="0" err="1" smtClean="0"/>
              <a:t>Giheno</a:t>
            </a:r>
            <a:r>
              <a:rPr lang="en-US" b="1" baseline="0" dirty="0" smtClean="0"/>
              <a:t> </a:t>
            </a:r>
            <a:r>
              <a:rPr lang="hu-HU" b="1" baseline="0" dirty="0" smtClean="0"/>
              <a:t>történetének összefoglalása</a:t>
            </a:r>
            <a:r>
              <a:rPr lang="en-US" b="1" baseline="0" dirty="0" smtClean="0"/>
              <a:t>:</a:t>
            </a:r>
          </a:p>
          <a:p>
            <a:r>
              <a:rPr lang="hu-HU" sz="1200" kern="1200" dirty="0" smtClean="0">
                <a:solidFill>
                  <a:schemeClr val="tx1"/>
                </a:solidFill>
                <a:effectLst/>
                <a:latin typeface="+mn-lt"/>
                <a:ea typeface="+mn-ea"/>
                <a:cs typeface="+mn-cs"/>
              </a:rPr>
              <a:t>Egy energikus fiatal nő lépett Erna Johnsonhoz és azt kérdezte, részt venne-e a „Valódi szépség” elnevezésű rendezvényen, hogy lássa, hogyan zajlik. Erna később megtudta, hogy Mona </a:t>
            </a:r>
            <a:r>
              <a:rPr lang="hu-HU" sz="1200" kern="1200" dirty="0" err="1" smtClean="0">
                <a:solidFill>
                  <a:schemeClr val="tx1"/>
                </a:solidFill>
                <a:effectLst/>
                <a:latin typeface="+mn-lt"/>
                <a:ea typeface="+mn-ea"/>
                <a:cs typeface="+mn-cs"/>
              </a:rPr>
              <a:t>Giheno</a:t>
            </a:r>
            <a:r>
              <a:rPr lang="hu-HU" sz="1200" kern="1200" dirty="0" smtClean="0">
                <a:solidFill>
                  <a:schemeClr val="tx1"/>
                </a:solidFill>
                <a:effectLst/>
                <a:latin typeface="+mn-lt"/>
                <a:ea typeface="+mn-ea"/>
                <a:cs typeface="+mn-cs"/>
              </a:rPr>
              <a:t> ügyvéd a pápua új-guineai Port </a:t>
            </a:r>
            <a:r>
              <a:rPr lang="hu-HU" sz="1200" kern="1200" dirty="0" err="1" smtClean="0">
                <a:solidFill>
                  <a:schemeClr val="tx1"/>
                </a:solidFill>
                <a:effectLst/>
                <a:latin typeface="+mn-lt"/>
                <a:ea typeface="+mn-ea"/>
                <a:cs typeface="+mn-cs"/>
              </a:rPr>
              <a:t>Moresby-ben</a:t>
            </a:r>
            <a:r>
              <a:rPr lang="hu-HU" sz="1200" kern="1200" dirty="0" smtClean="0">
                <a:solidFill>
                  <a:schemeClr val="tx1"/>
                </a:solidFill>
                <a:effectLst/>
                <a:latin typeface="+mn-lt"/>
                <a:ea typeface="+mn-ea"/>
                <a:cs typeface="+mn-cs"/>
              </a:rPr>
              <a:t>. Mona minden erejével részt vesz helyi gyülekezete életében és teljesen átadta magát Istennek. Felismerte, hogy a tizenéves lányok tanításához és lelki gondozásához kapott tehetséget. A Női Szolgálatok erőforrásainak, több programjának (a Valódi szépség, Az igazi én, A valódi barátok, és Az igazi szeretet elnevezésű programok) felhasználásával egyre nagyobb segítséget tud nyújtani a tinédzser lányoknak azzá válni, amivé Isten ajándékai által lehetnek.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Mona elkötelezett szeretete a tizenéves lányok iránt egyre nőtt és arra késztette, hogy egy sor eredeti televíziós műsort készítsen a pápua új-guineai </a:t>
            </a:r>
            <a:r>
              <a:rPr lang="hu-HU" sz="1200" kern="1200" dirty="0" err="1" smtClean="0">
                <a:solidFill>
                  <a:schemeClr val="tx1"/>
                </a:solidFill>
                <a:effectLst/>
                <a:latin typeface="+mn-lt"/>
                <a:ea typeface="+mn-ea"/>
                <a:cs typeface="+mn-cs"/>
              </a:rPr>
              <a:t>Hope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Channel</a:t>
            </a:r>
            <a:r>
              <a:rPr lang="hu-HU" sz="1200" kern="1200" dirty="0" smtClean="0">
                <a:solidFill>
                  <a:schemeClr val="tx1"/>
                </a:solidFill>
                <a:effectLst/>
                <a:latin typeface="+mn-lt"/>
                <a:ea typeface="+mn-ea"/>
                <a:cs typeface="+mn-cs"/>
              </a:rPr>
              <a:t> TV-csatornánál. Emberek ezrei nézik ezeket adásokat. Gyülekezetében és lakókörnyezetében kislányok számára ugyanúgy szervez programokat, mint a tizenévesek számára. Mostanában fontolgatja, hogy gyülekezete tizenéves fiútagjainak is hasonló programokat szervez. Ez a tehetséges fiatal nő készségesen válaszolt Isten szolgálati elhívására.</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te lelkesedésed és tehetséged talán nem olyan mértékű a tizenéves lányok irányt, mint Erna </a:t>
            </a:r>
            <a:r>
              <a:rPr lang="hu-HU" sz="1200" kern="1200" dirty="0" err="1" smtClean="0">
                <a:solidFill>
                  <a:schemeClr val="tx1"/>
                </a:solidFill>
                <a:effectLst/>
                <a:latin typeface="+mn-lt"/>
                <a:ea typeface="+mn-ea"/>
                <a:cs typeface="+mn-cs"/>
              </a:rPr>
              <a:t>Johnson-é</a:t>
            </a:r>
            <a:r>
              <a:rPr lang="hu-HU" sz="1200" kern="1200" dirty="0" smtClean="0">
                <a:solidFill>
                  <a:schemeClr val="tx1"/>
                </a:solidFill>
                <a:effectLst/>
                <a:latin typeface="+mn-lt"/>
                <a:ea typeface="+mn-ea"/>
                <a:cs typeface="+mn-cs"/>
              </a:rPr>
              <a:t>, vagy Mona </a:t>
            </a:r>
            <a:r>
              <a:rPr lang="hu-HU" sz="1200" kern="1200" dirty="0" err="1" smtClean="0">
                <a:solidFill>
                  <a:schemeClr val="tx1"/>
                </a:solidFill>
                <a:effectLst/>
                <a:latin typeface="+mn-lt"/>
                <a:ea typeface="+mn-ea"/>
                <a:cs typeface="+mn-cs"/>
              </a:rPr>
              <a:t>Giheno-é</a:t>
            </a:r>
            <a:r>
              <a:rPr lang="hu-HU" sz="1200" kern="1200" dirty="0" smtClean="0">
                <a:solidFill>
                  <a:schemeClr val="tx1"/>
                </a:solidFill>
                <a:effectLst/>
                <a:latin typeface="+mn-lt"/>
                <a:ea typeface="+mn-ea"/>
                <a:cs typeface="+mn-cs"/>
              </a:rPr>
              <a:t>, mégis felelős vagy azért, hogy válaszolj Isten szolgálatra hívására és használd Lélektől kapott ajándékaidat. Továbbá a tinédzserkor nem is korai elhívatásod megtalálására. Ismerd meg a következő történetet egy fiatal lányról, akinek elkötelezett lelkesedése világszéles lelki mozgalommá fejlődött.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EB90C7-E695-1B4C-A15E-5F0596297119}" type="slidenum">
              <a:rPr lang="en-US" smtClean="0"/>
              <a:t>11</a:t>
            </a:fld>
            <a:endParaRPr lang="en-US"/>
          </a:p>
        </p:txBody>
      </p:sp>
    </p:spTree>
    <p:extLst>
      <p:ext uri="{BB962C8B-B14F-4D97-AF65-F5344CB8AC3E}">
        <p14:creationId xmlns:p14="http://schemas.microsoft.com/office/powerpoint/2010/main" val="1220419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Catherine Booth </a:t>
            </a:r>
            <a:r>
              <a:rPr lang="hu-HU" b="1" dirty="0" smtClean="0"/>
              <a:t>történetének összefoglalása</a:t>
            </a:r>
            <a:r>
              <a:rPr lang="en-US" b="1" dirty="0" smtClean="0"/>
              <a:t>:</a:t>
            </a:r>
          </a:p>
          <a:p>
            <a:r>
              <a:rPr lang="hu-HU" sz="1200" kern="1200" dirty="0" err="1" smtClean="0">
                <a:solidFill>
                  <a:schemeClr val="tx1"/>
                </a:solidFill>
                <a:effectLst/>
                <a:latin typeface="+mn-lt"/>
                <a:ea typeface="+mn-ea"/>
                <a:cs typeface="+mn-cs"/>
              </a:rPr>
              <a:t>Catherine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Booth</a:t>
            </a:r>
            <a:r>
              <a:rPr lang="hu-HU" sz="1200" kern="1200" dirty="0" smtClean="0">
                <a:solidFill>
                  <a:schemeClr val="tx1"/>
                </a:solidFill>
                <a:effectLst/>
                <a:latin typeface="+mn-lt"/>
                <a:ea typeface="+mn-ea"/>
                <a:cs typeface="+mn-cs"/>
              </a:rPr>
              <a:t> és férje, William </a:t>
            </a:r>
            <a:r>
              <a:rPr lang="hu-HU" sz="1200" kern="1200" dirty="0" err="1" smtClean="0">
                <a:solidFill>
                  <a:schemeClr val="tx1"/>
                </a:solidFill>
                <a:effectLst/>
                <a:latin typeface="+mn-lt"/>
                <a:ea typeface="+mn-ea"/>
                <a:cs typeface="+mn-cs"/>
              </a:rPr>
              <a:t>Booth</a:t>
            </a:r>
            <a:r>
              <a:rPr lang="hu-HU" sz="1200" kern="1200" dirty="0" smtClean="0">
                <a:solidFill>
                  <a:schemeClr val="tx1"/>
                </a:solidFill>
                <a:effectLst/>
                <a:latin typeface="+mn-lt"/>
                <a:ea typeface="+mn-ea"/>
                <a:cs typeface="+mn-cs"/>
              </a:rPr>
              <a:t> az utcán élő problémás emberek szolgálatának éltek. Ám még sokkal azelőtt, hogy ez a szolgálat az Üdvhadsereg néven ismert mozgalommá vált volna. </a:t>
            </a:r>
            <a:r>
              <a:rPr lang="hu-HU" sz="1200" kern="1200" dirty="0" err="1" smtClean="0">
                <a:solidFill>
                  <a:schemeClr val="tx1"/>
                </a:solidFill>
                <a:effectLst/>
                <a:latin typeface="+mn-lt"/>
                <a:ea typeface="+mn-ea"/>
                <a:cs typeface="+mn-cs"/>
              </a:rPr>
              <a:t>Carherine</a:t>
            </a:r>
            <a:r>
              <a:rPr lang="hu-HU" sz="1200" kern="1200" dirty="0" smtClean="0">
                <a:solidFill>
                  <a:schemeClr val="tx1"/>
                </a:solidFill>
                <a:effectLst/>
                <a:latin typeface="+mn-lt"/>
                <a:ea typeface="+mn-ea"/>
                <a:cs typeface="+mn-cs"/>
              </a:rPr>
              <a:t> elkötelezettsége már kilencesztendős korában kiderült és működésbe is lépett. Fiatal fiúk gúnyolódtak egy részeg emberen, akit egy rendőr kísért erővel a helyi kapitányságra. A kislány odafutott hozzá, megfogta a kezét és emelt fővel kísérte végig a hátralévő úton a járókelők csúfolódása közepette.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Tizennégy éves korában </a:t>
            </a:r>
            <a:r>
              <a:rPr lang="hu-HU" sz="1200" kern="1200" dirty="0" err="1" smtClean="0">
                <a:solidFill>
                  <a:schemeClr val="tx1"/>
                </a:solidFill>
                <a:effectLst/>
                <a:latin typeface="+mn-lt"/>
                <a:ea typeface="+mn-ea"/>
                <a:cs typeface="+mn-cs"/>
              </a:rPr>
              <a:t>Catherine</a:t>
            </a:r>
            <a:r>
              <a:rPr lang="hu-HU" sz="1200" kern="1200" dirty="0" smtClean="0">
                <a:solidFill>
                  <a:schemeClr val="tx1"/>
                </a:solidFill>
                <a:effectLst/>
                <a:latin typeface="+mn-lt"/>
                <a:ea typeface="+mn-ea"/>
                <a:cs typeface="+mn-cs"/>
              </a:rPr>
              <a:t> a mértékletességi mozgalom elkötelezett híve lett. Számtalan cikket írt a mozgalom ifjúsági szekciója számára. Ezek közül sok megjelent a kor vezető folyóirataiban is. Névtelenül adták ki őket, mert senki sem vette volna komolyan sem őt, sem az üzenetét, ha aláírják a kislány nevét és életkorát.</a:t>
            </a:r>
          </a:p>
          <a:p>
            <a:r>
              <a:rPr lang="hu-HU" sz="1200" kern="1200" dirty="0" smtClean="0">
                <a:solidFill>
                  <a:schemeClr val="tx1"/>
                </a:solidFill>
                <a:effectLst/>
                <a:latin typeface="+mn-lt"/>
                <a:ea typeface="+mn-ea"/>
                <a:cs typeface="+mn-cs"/>
              </a:rPr>
              <a:t> </a:t>
            </a:r>
          </a:p>
          <a:p>
            <a:r>
              <a:rPr lang="hu-HU" sz="1200" kern="1200" dirty="0" err="1" smtClean="0">
                <a:solidFill>
                  <a:schemeClr val="tx1"/>
                </a:solidFill>
                <a:effectLst/>
                <a:latin typeface="+mn-lt"/>
                <a:ea typeface="+mn-ea"/>
                <a:cs typeface="+mn-cs"/>
              </a:rPr>
              <a:t>Catherine</a:t>
            </a:r>
            <a:r>
              <a:rPr lang="hu-HU" sz="1200" kern="1200" dirty="0" smtClean="0">
                <a:solidFill>
                  <a:schemeClr val="tx1"/>
                </a:solidFill>
                <a:effectLst/>
                <a:latin typeface="+mn-lt"/>
                <a:ea typeface="+mn-ea"/>
                <a:cs typeface="+mn-cs"/>
              </a:rPr>
              <a:t> egész életében súlyos betegségektől szenvedett, de semmi sem állíthatta meg küldetésének teljesítésében. Elkötelezettsége a szolgálat iránt, melyre Isten zsenge ifjú korában hívta el, egész, szolgáló élete során fényesen ragyogott. Halála után több ezren térdeltek koporsója mellett, mely előtt egyik híres idézete volt olvasható: „Szeressétek egymást és találkozzunk reggel!”</a:t>
            </a:r>
            <a:r>
              <a:rPr lang="hu-HU" sz="1200" kern="1200" baseline="300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Michelle</a:t>
            </a:r>
            <a:r>
              <a:rPr lang="hu-HU"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DeRusha</a:t>
            </a:r>
            <a:r>
              <a:rPr lang="hu-HU" sz="1200" kern="1200" dirty="0" smtClean="0">
                <a:solidFill>
                  <a:schemeClr val="tx1"/>
                </a:solidFill>
                <a:effectLst/>
                <a:latin typeface="+mn-lt"/>
                <a:ea typeface="+mn-ea"/>
                <a:cs typeface="+mn-cs"/>
              </a:rPr>
              <a:t>, </a:t>
            </a:r>
            <a:r>
              <a:rPr lang="hu-HU" sz="1200" i="1" kern="1200" dirty="0" smtClean="0">
                <a:solidFill>
                  <a:schemeClr val="tx1"/>
                </a:solidFill>
                <a:effectLst/>
                <a:latin typeface="+mn-lt"/>
                <a:ea typeface="+mn-ea"/>
                <a:cs typeface="+mn-cs"/>
              </a:rPr>
              <a:t>50 </a:t>
            </a:r>
            <a:r>
              <a:rPr lang="hu-HU" sz="1200" i="1" kern="1200" dirty="0" err="1" smtClean="0">
                <a:solidFill>
                  <a:schemeClr val="tx1"/>
                </a:solidFill>
                <a:effectLst/>
                <a:latin typeface="+mn-lt"/>
                <a:ea typeface="+mn-ea"/>
                <a:cs typeface="+mn-cs"/>
              </a:rPr>
              <a:t>Women</a:t>
            </a:r>
            <a:r>
              <a:rPr lang="hu-HU" sz="1200" i="1" kern="1200" dirty="0" smtClean="0">
                <a:solidFill>
                  <a:schemeClr val="tx1"/>
                </a:solidFill>
                <a:effectLst/>
                <a:latin typeface="+mn-lt"/>
                <a:ea typeface="+mn-ea"/>
                <a:cs typeface="+mn-cs"/>
              </a:rPr>
              <a:t> </a:t>
            </a:r>
            <a:r>
              <a:rPr lang="hu-HU" sz="1200" i="1" kern="1200" dirty="0" err="1" smtClean="0">
                <a:solidFill>
                  <a:schemeClr val="tx1"/>
                </a:solidFill>
                <a:effectLst/>
                <a:latin typeface="+mn-lt"/>
                <a:ea typeface="+mn-ea"/>
                <a:cs typeface="+mn-cs"/>
              </a:rPr>
              <a:t>Every</a:t>
            </a:r>
            <a:r>
              <a:rPr lang="hu-HU" sz="1200" i="1" kern="1200" dirty="0" smtClean="0">
                <a:solidFill>
                  <a:schemeClr val="tx1"/>
                </a:solidFill>
                <a:effectLst/>
                <a:latin typeface="+mn-lt"/>
                <a:ea typeface="+mn-ea"/>
                <a:cs typeface="+mn-cs"/>
              </a:rPr>
              <a:t> Christian </a:t>
            </a:r>
            <a:r>
              <a:rPr lang="hu-HU" sz="1200" i="1" kern="1200" dirty="0" err="1" smtClean="0">
                <a:solidFill>
                  <a:schemeClr val="tx1"/>
                </a:solidFill>
                <a:effectLst/>
                <a:latin typeface="+mn-lt"/>
                <a:ea typeface="+mn-ea"/>
                <a:cs typeface="+mn-cs"/>
              </a:rPr>
              <a:t>Should</a:t>
            </a:r>
            <a:r>
              <a:rPr lang="hu-HU" sz="1200" i="1" kern="1200" dirty="0" smtClean="0">
                <a:solidFill>
                  <a:schemeClr val="tx1"/>
                </a:solidFill>
                <a:effectLst/>
                <a:latin typeface="+mn-lt"/>
                <a:ea typeface="+mn-ea"/>
                <a:cs typeface="+mn-cs"/>
              </a:rPr>
              <a:t> </a:t>
            </a:r>
            <a:r>
              <a:rPr lang="hu-HU" sz="1200" i="1" kern="1200" dirty="0" err="1" smtClean="0">
                <a:solidFill>
                  <a:schemeClr val="tx1"/>
                </a:solidFill>
                <a:effectLst/>
                <a:latin typeface="+mn-lt"/>
                <a:ea typeface="+mn-ea"/>
                <a:cs typeface="+mn-cs"/>
              </a:rPr>
              <a:t>Know</a:t>
            </a:r>
            <a:r>
              <a:rPr lang="hu-HU" sz="1200" kern="1200" dirty="0" smtClean="0">
                <a:solidFill>
                  <a:schemeClr val="tx1"/>
                </a:solidFill>
                <a:effectLst/>
                <a:latin typeface="+mn-lt"/>
                <a:ea typeface="+mn-ea"/>
                <a:cs typeface="+mn-cs"/>
              </a:rPr>
              <a:t> (Ötven nő, akit minden kereszténynek ismernie kell) (Ada, Michigan: Baker Publishing Group, 2014)./</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Hallgassuk meg egy másik szeretett fiatal leány történetét is, aki lelki odaadásával szintén hozzájárult egy világszéles lelki mozgalom elindulásához, amikor Jézus közeli visszatéréséről beszélt a többieknek. A lányok, akik hallgatnak Isten elhívására, megváltoztathatják a világot!</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EB90C7-E695-1B4C-A15E-5F0596297119}" type="slidenum">
              <a:rPr lang="en-US" smtClean="0"/>
              <a:t>12</a:t>
            </a:fld>
            <a:endParaRPr lang="en-US"/>
          </a:p>
        </p:txBody>
      </p:sp>
    </p:spTree>
    <p:extLst>
      <p:ext uri="{BB962C8B-B14F-4D97-AF65-F5344CB8AC3E}">
        <p14:creationId xmlns:p14="http://schemas.microsoft.com/office/powerpoint/2010/main" val="777891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Ellen White </a:t>
            </a:r>
            <a:r>
              <a:rPr lang="hu-HU" b="1" dirty="0" smtClean="0"/>
              <a:t>történetének összefoglalása</a:t>
            </a:r>
            <a:r>
              <a:rPr lang="en-US" b="1" dirty="0" smtClean="0"/>
              <a:t>:</a:t>
            </a:r>
          </a:p>
          <a:p>
            <a:r>
              <a:rPr lang="hu-HU" sz="1200" kern="1200" dirty="0" smtClean="0">
                <a:solidFill>
                  <a:schemeClr val="tx1"/>
                </a:solidFill>
                <a:effectLst/>
                <a:latin typeface="+mn-lt"/>
                <a:ea typeface="+mn-ea"/>
                <a:cs typeface="+mn-cs"/>
              </a:rPr>
              <a:t>Ellen Gould (</a:t>
            </a:r>
            <a:r>
              <a:rPr lang="hu-HU" sz="1200" kern="1200" dirty="0" err="1" smtClean="0">
                <a:solidFill>
                  <a:schemeClr val="tx1"/>
                </a:solidFill>
                <a:effectLst/>
                <a:latin typeface="+mn-lt"/>
                <a:ea typeface="+mn-ea"/>
                <a:cs typeface="+mn-cs"/>
              </a:rPr>
              <a:t>Harmon</a:t>
            </a:r>
            <a:r>
              <a:rPr lang="hu-HU" sz="1200" kern="1200" dirty="0" smtClean="0">
                <a:solidFill>
                  <a:schemeClr val="tx1"/>
                </a:solidFill>
                <a:effectLst/>
                <a:latin typeface="+mn-lt"/>
                <a:ea typeface="+mn-ea"/>
                <a:cs typeface="+mn-cs"/>
              </a:rPr>
              <a:t>) White a leghíresebb és legbefolyásosabb hetednapi adventista asszony. A harmadik elemista korában elszenvedett súlyos baleset következtében egész gyermekkorában sokat betegeskedett. Törékeny fizikuma miatt továbbtanulni sem volt képes. Ellen tizenkét éves korában adta át szívét Jézusnak és tizennégy esztendősen megkeresztelkedett. Ez a fiatal nő teljesen Isten kezébe helyezte magát, rábízva, tegyen vele tetszése szerint, amit akar. Elkezdte megnyerni fiatal barátait az Úrnak. Elfogadta a William Miller által hirdetett adventi üzenetet és bizakodó lelkesedéssel várta Krisztus küszöbön álló visszajövetelét.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nagy csalódás keserűsége sem törte le Ellen lelkesedését, amikor 1844.</a:t>
            </a:r>
            <a:r>
              <a:rPr lang="hu-HU" sz="1200" kern="1200" baseline="0" dirty="0" smtClean="0">
                <a:solidFill>
                  <a:schemeClr val="tx1"/>
                </a:solidFill>
                <a:effectLst/>
                <a:latin typeface="+mn-lt"/>
                <a:ea typeface="+mn-ea"/>
                <a:cs typeface="+mn-cs"/>
              </a:rPr>
              <a:t> o</a:t>
            </a:r>
            <a:r>
              <a:rPr lang="hu-HU" sz="1200" kern="1200" dirty="0" smtClean="0">
                <a:solidFill>
                  <a:schemeClr val="tx1"/>
                </a:solidFill>
                <a:effectLst/>
                <a:latin typeface="+mn-lt"/>
                <a:ea typeface="+mn-ea"/>
                <a:cs typeface="+mn-cs"/>
              </a:rPr>
              <a:t>któber 22-én Jézus nem tért vissza a Földre, hiszen a lány még csak 16 esztendős volt. A többiekkel együtt folytatta a Biblia tanulmányozását. Buzgón imádkozott világosságért és vezetésért az elkövetkező döbbent, zűrzavaros napokban is. Miközben sokan (még a lány családtagjai közül is) meginogtak, vagy elhagyták adventista meggyőződésüket, Ellen másik négy nővel együtt dicsőítette Istent egy hívőtársuk otthonában. A Menny közelinek tűnt az imádkozó csoport számára, és ahogy Isten ereje megnyugodott Ellenen, látomásban végigkövethette az adventhívők Isten városába vezető útját. (Lásd:</a:t>
            </a:r>
            <a:r>
              <a:rPr lang="hu-HU" sz="1200" kern="1200" baseline="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Ellen G. White, </a:t>
            </a:r>
            <a:r>
              <a:rPr lang="hu-HU" sz="1200" i="1" kern="1200" dirty="0" err="1" smtClean="0">
                <a:solidFill>
                  <a:schemeClr val="tx1"/>
                </a:solidFill>
                <a:effectLst/>
                <a:latin typeface="+mn-lt"/>
                <a:ea typeface="+mn-ea"/>
                <a:cs typeface="+mn-cs"/>
              </a:rPr>
              <a:t>Early</a:t>
            </a:r>
            <a:r>
              <a:rPr lang="hu-HU" sz="1200" i="1" kern="1200" dirty="0" smtClean="0">
                <a:solidFill>
                  <a:schemeClr val="tx1"/>
                </a:solidFill>
                <a:effectLst/>
                <a:latin typeface="+mn-lt"/>
                <a:ea typeface="+mn-ea"/>
                <a:cs typeface="+mn-cs"/>
              </a:rPr>
              <a:t> </a:t>
            </a:r>
            <a:r>
              <a:rPr lang="hu-HU" sz="1200" i="1" kern="1200" dirty="0" err="1" smtClean="0">
                <a:solidFill>
                  <a:schemeClr val="tx1"/>
                </a:solidFill>
                <a:effectLst/>
                <a:latin typeface="+mn-lt"/>
                <a:ea typeface="+mn-ea"/>
                <a:cs typeface="+mn-cs"/>
              </a:rPr>
              <a:t>Writings</a:t>
            </a:r>
            <a:r>
              <a:rPr lang="hu-HU" sz="1200" i="1" kern="1200" dirty="0" smtClean="0">
                <a:solidFill>
                  <a:schemeClr val="tx1"/>
                </a:solidFill>
                <a:effectLst/>
                <a:latin typeface="+mn-lt"/>
                <a:ea typeface="+mn-ea"/>
                <a:cs typeface="+mn-cs"/>
              </a:rPr>
              <a:t>,</a:t>
            </a:r>
            <a:r>
              <a:rPr lang="hu-HU" sz="1200" kern="1200" dirty="0" smtClean="0">
                <a:solidFill>
                  <a:schemeClr val="tx1"/>
                </a:solidFill>
                <a:effectLst/>
                <a:latin typeface="+mn-lt"/>
                <a:ea typeface="+mn-ea"/>
                <a:cs typeface="+mn-cs"/>
              </a:rPr>
              <a:t> pp. 13–20.)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Amikor a 17 esztendős leány, szülővárosa, a </a:t>
            </a:r>
            <a:r>
              <a:rPr lang="hu-HU" sz="1200" kern="1200" dirty="0" err="1" smtClean="0">
                <a:solidFill>
                  <a:schemeClr val="tx1"/>
                </a:solidFill>
                <a:effectLst/>
                <a:latin typeface="+mn-lt"/>
                <a:ea typeface="+mn-ea"/>
                <a:cs typeface="+mn-cs"/>
              </a:rPr>
              <a:t>Maine</a:t>
            </a:r>
            <a:r>
              <a:rPr lang="hu-HU" sz="1200" kern="1200" dirty="0" smtClean="0">
                <a:solidFill>
                  <a:schemeClr val="tx1"/>
                </a:solidFill>
                <a:effectLst/>
                <a:latin typeface="+mn-lt"/>
                <a:ea typeface="+mn-ea"/>
                <a:cs typeface="+mn-cs"/>
              </a:rPr>
              <a:t> állambeli </a:t>
            </a:r>
            <a:r>
              <a:rPr lang="hu-HU" sz="1200" kern="1200" dirty="0" err="1" smtClean="0">
                <a:solidFill>
                  <a:schemeClr val="tx1"/>
                </a:solidFill>
                <a:effectLst/>
                <a:latin typeface="+mn-lt"/>
                <a:ea typeface="+mn-ea"/>
                <a:cs typeface="+mn-cs"/>
              </a:rPr>
              <a:t>Portland</a:t>
            </a:r>
            <a:r>
              <a:rPr lang="hu-HU" sz="1200" kern="1200" dirty="0" smtClean="0">
                <a:solidFill>
                  <a:schemeClr val="tx1"/>
                </a:solidFill>
                <a:effectLst/>
                <a:latin typeface="+mn-lt"/>
                <a:ea typeface="+mn-ea"/>
                <a:cs typeface="+mn-cs"/>
              </a:rPr>
              <a:t> adventista csoportjának vonakodva elbeszélte ezt a látomást, ők Istentől jövő világosságként fogadták el. Egy későbbi látomása hatására Ellen barátaival és családtagjaival utazott egyik helyről a másikra, hogy egyesítse a szétszórt adventista csoportokat.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Nehéz napok voltak azok a nagy csalódáson átesett adventistáknak. Nemcsak a világ felől áradó mértéktelen gúnyolódást kellett elviselniük, hanem egymás között sem voltak egységesek, és a fanatizmus minden formája ütötte fel fejét soraikban.</a:t>
            </a:r>
          </a:p>
          <a:p>
            <a:r>
              <a:rPr lang="hu-HU" sz="1200" kern="1200" dirty="0" smtClean="0">
                <a:solidFill>
                  <a:schemeClr val="tx1"/>
                </a:solidFill>
                <a:effectLst/>
                <a:latin typeface="+mn-lt"/>
                <a:ea typeface="+mn-ea"/>
                <a:cs typeface="+mn-cs"/>
              </a:rPr>
              <a:t>Ellen </a:t>
            </a:r>
            <a:r>
              <a:rPr lang="hu-HU" sz="1200" kern="1200" dirty="0" err="1" smtClean="0">
                <a:solidFill>
                  <a:schemeClr val="tx1"/>
                </a:solidFill>
                <a:effectLst/>
                <a:latin typeface="+mn-lt"/>
                <a:ea typeface="+mn-ea"/>
                <a:cs typeface="+mn-cs"/>
              </a:rPr>
              <a:t>Harmon</a:t>
            </a:r>
            <a:r>
              <a:rPr lang="hu-HU" sz="1200" kern="1200" dirty="0" smtClean="0">
                <a:solidFill>
                  <a:schemeClr val="tx1"/>
                </a:solidFill>
                <a:effectLst/>
                <a:latin typeface="+mn-lt"/>
                <a:ea typeface="+mn-ea"/>
                <a:cs typeface="+mn-cs"/>
              </a:rPr>
              <a:t> 1846-ban házasodott össze James White-tal, és attól kezdve együtt szolgáltak. Alapítói lettek a mozgalomnak, ami végül a Hetednapi Adventista Egyház néven vált ismertté világszerte.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Egy történetből megtudhatjuk, hogyan válaszolt Ellen Isten hívására, amikor két férfi megtagadta Isten utasításának teljesítését. Isten iránti szeretettel teljes, fiatal nő volt, aki gyenge egészsége és iskolázatlansága ellenére </a:t>
            </a:r>
            <a:r>
              <a:rPr lang="hu-HU" sz="1200" kern="1200" dirty="0" err="1" smtClean="0">
                <a:solidFill>
                  <a:schemeClr val="tx1"/>
                </a:solidFill>
                <a:effectLst/>
                <a:latin typeface="+mn-lt"/>
                <a:ea typeface="+mn-ea"/>
                <a:cs typeface="+mn-cs"/>
              </a:rPr>
              <a:t>IGEN-t</a:t>
            </a:r>
            <a:r>
              <a:rPr lang="hu-HU" sz="1200" kern="1200" dirty="0" smtClean="0">
                <a:solidFill>
                  <a:schemeClr val="tx1"/>
                </a:solidFill>
                <a:effectLst/>
                <a:latin typeface="+mn-lt"/>
                <a:ea typeface="+mn-ea"/>
                <a:cs typeface="+mn-cs"/>
              </a:rPr>
              <a:t> mondott Isten elhívására.  Ellen White lelkesedése, hogy Isten akarata szerint cselekedjen, egész további, hosszú élete során sem csökkent.</a:t>
            </a:r>
            <a:r>
              <a:rPr lang="en-AU" sz="1200" kern="1200" baseline="30000" dirty="0" smtClean="0">
                <a:solidFill>
                  <a:schemeClr val="tx1"/>
                </a:solidFill>
                <a:effectLst/>
                <a:latin typeface="+mn-lt"/>
                <a:ea typeface="+mn-ea"/>
                <a:cs typeface="+mn-cs"/>
              </a:rPr>
              <a:t>2 </a:t>
            </a:r>
          </a:p>
          <a:p>
            <a:endParaRPr lang="en-US" sz="1200" kern="1200" dirty="0" smtClean="0">
              <a:solidFill>
                <a:schemeClr val="tx1"/>
              </a:solidFill>
              <a:effectLst/>
              <a:latin typeface="+mn-lt"/>
              <a:ea typeface="+mn-ea"/>
              <a:cs typeface="+mn-cs"/>
            </a:endParaRPr>
          </a:p>
          <a:p>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Arthur L. White, “Ellen G. White®, a brief biography”(</a:t>
            </a:r>
            <a:r>
              <a:rPr lang="en-US" sz="1200" u="sng" kern="1200" dirty="0" smtClean="0">
                <a:solidFill>
                  <a:schemeClr val="tx1"/>
                </a:solidFill>
                <a:effectLst/>
                <a:latin typeface="+mn-lt"/>
                <a:ea typeface="+mn-ea"/>
                <a:cs typeface="+mn-cs"/>
                <a:hlinkClick r:id="rId3"/>
              </a:rPr>
              <a:t>http://www.whiteestate.org/about/egwbio.asp</a:t>
            </a:r>
            <a:r>
              <a:rPr lang="en-US" sz="1200" kern="1200" dirty="0" smtClean="0">
                <a:solidFill>
                  <a:schemeClr val="tx1"/>
                </a:solidFill>
                <a:effectLst/>
                <a:latin typeface="+mn-lt"/>
                <a:ea typeface="+mn-ea"/>
                <a:cs typeface="+mn-cs"/>
              </a:rPr>
              <a:t>, February 7, 2017).</a:t>
            </a:r>
          </a:p>
          <a:p>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13</a:t>
            </a:fld>
            <a:endParaRPr lang="en-US"/>
          </a:p>
        </p:txBody>
      </p:sp>
    </p:spTree>
    <p:extLst>
      <p:ext uri="{BB962C8B-B14F-4D97-AF65-F5344CB8AC3E}">
        <p14:creationId xmlns:p14="http://schemas.microsoft.com/office/powerpoint/2010/main" val="669941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a:t>
            </a:r>
            <a:r>
              <a:rPr lang="hu-HU" sz="1200" b="1" kern="1200" baseline="0" dirty="0" smtClean="0">
                <a:solidFill>
                  <a:schemeClr val="tx1"/>
                </a:solidFill>
                <a:effectLst/>
                <a:latin typeface="+mn-lt"/>
                <a:ea typeface="+mn-ea"/>
                <a:cs typeface="+mn-cs"/>
              </a:rPr>
              <a:t> </a:t>
            </a:r>
            <a:r>
              <a:rPr lang="hu-HU" sz="1200" b="1" kern="1200" baseline="0" dirty="0" err="1" smtClean="0">
                <a:solidFill>
                  <a:schemeClr val="tx1"/>
                </a:solidFill>
                <a:effectLst/>
                <a:latin typeface="+mn-lt"/>
                <a:ea typeface="+mn-ea"/>
                <a:cs typeface="+mn-cs"/>
              </a:rPr>
              <a:t>www.</a:t>
            </a:r>
            <a:r>
              <a:rPr lang="hu-HU" sz="1200" b="1" kern="1200" dirty="0" err="1" smtClean="0">
                <a:solidFill>
                  <a:schemeClr val="tx1"/>
                </a:solidFill>
                <a:effectLst/>
                <a:latin typeface="+mn-lt"/>
                <a:ea typeface="+mn-ea"/>
                <a:cs typeface="+mn-cs"/>
              </a:rPr>
              <a:t>ellenwhite.org</a:t>
            </a:r>
            <a:r>
              <a:rPr lang="hu-HU" sz="1200" b="1" kern="1200" baseline="0" dirty="0" smtClean="0">
                <a:solidFill>
                  <a:schemeClr val="tx1"/>
                </a:solidFill>
                <a:effectLst/>
                <a:latin typeface="+mn-lt"/>
                <a:ea typeface="+mn-ea"/>
                <a:cs typeface="+mn-cs"/>
              </a:rPr>
              <a:t> honlap</a:t>
            </a:r>
            <a:r>
              <a:rPr lang="hu-HU" sz="1200" b="1" kern="1200" dirty="0" smtClean="0">
                <a:solidFill>
                  <a:schemeClr val="tx1"/>
                </a:solidFill>
                <a:effectLst/>
                <a:latin typeface="+mn-lt"/>
                <a:ea typeface="+mn-ea"/>
                <a:cs typeface="+mn-cs"/>
              </a:rPr>
              <a:t> szerint: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„Ellen White figyelemre méltó lelki ajándékokkal megáldott asszony volt, aki élete legnagyobb részét a XIX. században élte meg (1827–1915), írásai mégis, napjainkban is emberek millióira gyakorolnak forradalmi hatást világszerte. Élete során több, mint ötezer újságcikket és negyven könyvet írt. Napjainkban viszont az 50 000 oldalnyi kéziratából összeállított gyűjteményeket és válogatásokat is beleértve, angol nyelven több mint 10 000 címszó alatt találhatjuk műveit. Az irodalom történetében ő a legtöbb nyelvre lefordított női író, és mindkét nemből a legtöbbet fordított amerikai szerző. Életeket megváltoztató remekművét, a sikeres keresztény életről szóló: „Jézushoz vezető út” című írását több, mint 140 nyelvre fordították le.”</a:t>
            </a:r>
            <a:r>
              <a:rPr lang="hu-HU" sz="1200" kern="1200" baseline="30000" dirty="0" smtClean="0">
                <a:solidFill>
                  <a:schemeClr val="tx1"/>
                </a:solidFill>
                <a:effectLst/>
                <a:latin typeface="+mn-lt"/>
                <a:ea typeface="+mn-ea"/>
                <a:cs typeface="+mn-cs"/>
              </a:rPr>
              <a:t>3</a:t>
            </a:r>
            <a:r>
              <a:rPr lang="en-US" sz="1200" kern="1200" baseline="30000" dirty="0" smtClean="0">
                <a:solidFill>
                  <a:schemeClr val="tx1"/>
                </a:solidFill>
                <a:effectLst/>
                <a:latin typeface="+mn-lt"/>
                <a:ea typeface="+mn-ea"/>
                <a:cs typeface="+mn-cs"/>
              </a:rPr>
              <a:t> ellenwhite.org, “Learn about Ellen G. White” (http://ellenwhite.org/content/article/learn-about-ellen-g-white, February 7, 2017).</a:t>
            </a:r>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Hát nem csodálatos, mit tehet egy </a:t>
            </a:r>
            <a:r>
              <a:rPr lang="hu-HU" sz="1200" b="1" kern="1200" dirty="0" smtClean="0">
                <a:solidFill>
                  <a:schemeClr val="tx1"/>
                </a:solidFill>
                <a:effectLst/>
                <a:latin typeface="+mn-lt"/>
                <a:ea typeface="+mn-ea"/>
                <a:cs typeface="+mn-cs"/>
              </a:rPr>
              <a:t>Jézusért, az elveszettekért és Jézus közeli visszatéréséért </a:t>
            </a:r>
            <a:r>
              <a:rPr lang="hu-HU" sz="1200" kern="1200" dirty="0" smtClean="0">
                <a:solidFill>
                  <a:schemeClr val="tx1"/>
                </a:solidFill>
                <a:effectLst/>
                <a:latin typeface="+mn-lt"/>
                <a:ea typeface="+mn-ea"/>
                <a:cs typeface="+mn-cs"/>
              </a:rPr>
              <a:t>szenvedélyesen lelkesedő fiatal lány? Felhívás ez számunkra ma a lelkesedés befogadására, melyet Ellen White oly ragaszkodóan drágának tartott. Ez a szenvedély átformálja majd világnézetünket és célt ad életünknek.</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ellenwhite.org, “Learn about Ellen G. White” (</a:t>
            </a:r>
            <a:r>
              <a:rPr lang="en-US" sz="1200" u="sng" kern="1200" dirty="0" smtClean="0">
                <a:solidFill>
                  <a:schemeClr val="tx1"/>
                </a:solidFill>
                <a:effectLst/>
                <a:latin typeface="+mn-lt"/>
                <a:ea typeface="+mn-ea"/>
                <a:cs typeface="+mn-cs"/>
                <a:hlinkClick r:id="rId3"/>
              </a:rPr>
              <a:t>http://ellenwhite.org/content/article/learn-about-ellen-g-white</a:t>
            </a:r>
            <a:r>
              <a:rPr lang="en-US" sz="1200" kern="1200" dirty="0" smtClean="0">
                <a:solidFill>
                  <a:schemeClr val="tx1"/>
                </a:solidFill>
                <a:effectLst/>
                <a:latin typeface="+mn-lt"/>
                <a:ea typeface="+mn-ea"/>
                <a:cs typeface="+mn-cs"/>
              </a:rPr>
              <a:t>, February 7, 2017).</a:t>
            </a:r>
          </a:p>
        </p:txBody>
      </p:sp>
      <p:sp>
        <p:nvSpPr>
          <p:cNvPr id="4" name="Slide Number Placeholder 3"/>
          <p:cNvSpPr>
            <a:spLocks noGrp="1"/>
          </p:cNvSpPr>
          <p:nvPr>
            <p:ph type="sldNum" sz="quarter" idx="10"/>
          </p:nvPr>
        </p:nvSpPr>
        <p:spPr/>
        <p:txBody>
          <a:bodyPr/>
          <a:lstStyle/>
          <a:p>
            <a:fld id="{ACEB90C7-E695-1B4C-A15E-5F0596297119}" type="slidenum">
              <a:rPr lang="en-US" smtClean="0"/>
              <a:t>14</a:t>
            </a:fld>
            <a:endParaRPr lang="en-US"/>
          </a:p>
        </p:txBody>
      </p:sp>
    </p:spTree>
    <p:extLst>
      <p:ext uri="{BB962C8B-B14F-4D97-AF65-F5344CB8AC3E}">
        <p14:creationId xmlns:p14="http://schemas.microsoft.com/office/powerpoint/2010/main" val="1733700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sz="1200" b="1" kern="1200" noProof="0" dirty="0" smtClean="0">
                <a:solidFill>
                  <a:schemeClr val="tx1"/>
                </a:solidFill>
                <a:effectLst/>
                <a:latin typeface="+mn-lt"/>
                <a:ea typeface="+mn-ea"/>
                <a:cs typeface="+mn-cs"/>
              </a:rPr>
              <a:t>Feladatunk és felelősségünk</a:t>
            </a:r>
            <a:endParaRPr lang="hu-HU" sz="1200" b="1" kern="1200" dirty="0" smtClean="0">
              <a:solidFill>
                <a:schemeClr val="tx1"/>
              </a:solidFill>
              <a:effectLst/>
              <a:latin typeface="+mn-lt"/>
              <a:ea typeface="+mn-ea"/>
              <a:cs typeface="+mn-cs"/>
            </a:endParaRPr>
          </a:p>
          <a:p>
            <a:r>
              <a:rPr lang="hu-HU" sz="1200" b="0" kern="1200" noProof="0" dirty="0" smtClean="0">
                <a:solidFill>
                  <a:schemeClr val="tx1"/>
                </a:solidFill>
                <a:effectLst/>
                <a:latin typeface="+mn-lt"/>
                <a:ea typeface="+mn-ea"/>
                <a:cs typeface="+mn-cs"/>
              </a:rPr>
              <a:t>Ha van célunk, az meghatározza szerepünket. A feladat pedig felelősséggel jár. Mi a te feladatod? Felelős vagy a jó hír terjesztéséért?  Vagy ez talán csak az egyház által fizetett lelkészek, tanítók és ügyintézők feladat</a:t>
            </a:r>
            <a:r>
              <a:rPr lang="en-AU" sz="1200" b="0" kern="1200" dirty="0" smtClean="0">
                <a:solidFill>
                  <a:schemeClr val="tx1"/>
                </a:solidFill>
                <a:effectLst/>
                <a:latin typeface="+mn-lt"/>
                <a:ea typeface="+mn-ea"/>
                <a:cs typeface="+mn-cs"/>
              </a:rPr>
              <a:t>a? </a:t>
            </a:r>
            <a:endParaRPr lang="hu-HU" sz="1200" b="0" kern="1200" dirty="0" smtClean="0">
              <a:solidFill>
                <a:schemeClr val="tx1"/>
              </a:solidFill>
              <a:effectLst/>
              <a:latin typeface="+mn-lt"/>
              <a:ea typeface="+mn-ea"/>
              <a:cs typeface="+mn-cs"/>
            </a:endParaRPr>
          </a:p>
          <a:p>
            <a:endParaRPr lang="hu-HU" sz="1200" b="0" kern="1200" dirty="0" smtClean="0">
              <a:solidFill>
                <a:schemeClr val="tx1"/>
              </a:solidFill>
              <a:effectLst/>
              <a:latin typeface="+mn-lt"/>
              <a:ea typeface="+mn-ea"/>
              <a:cs typeface="+mn-cs"/>
            </a:endParaRPr>
          </a:p>
          <a:p>
            <a:r>
              <a:rPr lang="hu-HU" sz="1200" b="0" kern="1200" noProof="0" dirty="0" smtClean="0">
                <a:solidFill>
                  <a:schemeClr val="tx1"/>
                </a:solidFill>
                <a:effectLst/>
                <a:latin typeface="+mn-lt"/>
                <a:ea typeface="+mn-ea"/>
                <a:cs typeface="+mn-cs"/>
              </a:rPr>
              <a:t>Hát persze, hogy tudod a választ!  Ha felismerted lelki ajándékaidat, és lelkesedésedet, felelőssé válsz azok használatáért </a:t>
            </a:r>
            <a:r>
              <a:rPr lang="hu-HU" sz="1200" b="1" kern="1200" noProof="0" dirty="0" smtClean="0">
                <a:solidFill>
                  <a:schemeClr val="tx1"/>
                </a:solidFill>
                <a:effectLst/>
                <a:latin typeface="+mn-lt"/>
                <a:ea typeface="+mn-ea"/>
                <a:cs typeface="+mn-cs"/>
              </a:rPr>
              <a:t>az evangélium terjesztésében. </a:t>
            </a:r>
            <a:r>
              <a:rPr lang="hu-HU" sz="1200" b="0" kern="1200" noProof="0" dirty="0" smtClean="0">
                <a:solidFill>
                  <a:schemeClr val="tx1"/>
                </a:solidFill>
                <a:effectLst/>
                <a:latin typeface="+mn-lt"/>
                <a:ea typeface="+mn-ea"/>
                <a:cs typeface="+mn-cs"/>
              </a:rPr>
              <a:t>Senki más nem teheti meg azt, amit te tudsz, és senki sem helyettesíthet téged.</a:t>
            </a:r>
          </a:p>
          <a:p>
            <a:endParaRPr lang="hu-HU" sz="1200" b="0" kern="1200" noProof="0" dirty="0" smtClean="0">
              <a:solidFill>
                <a:schemeClr val="tx1"/>
              </a:solidFill>
              <a:effectLst/>
              <a:latin typeface="+mn-lt"/>
              <a:ea typeface="+mn-ea"/>
              <a:cs typeface="+mn-cs"/>
            </a:endParaRPr>
          </a:p>
          <a:p>
            <a:r>
              <a:rPr lang="hu-HU" sz="1200" b="0" kern="1200" noProof="0" dirty="0" smtClean="0">
                <a:solidFill>
                  <a:schemeClr val="tx1"/>
                </a:solidFill>
                <a:effectLst/>
                <a:latin typeface="+mn-lt"/>
                <a:ea typeface="+mn-ea"/>
                <a:cs typeface="+mn-cs"/>
              </a:rPr>
              <a:t>Egy gyülekezeti tagnak nem elegendő naponta olvasni a Bibliát. Nem elég a padsorban ülni, közösen imádkozni, vagy az Istentiszteleten részt venni. Nem elég megjelenni szombaton. A világnak arra van szüksége, hogy meglássa Jézust követőinek minden szavában és tettében!  </a:t>
            </a:r>
          </a:p>
          <a:p>
            <a:endParaRPr lang="hu-HU" sz="1200" b="0" kern="1200" noProof="0" dirty="0" smtClean="0">
              <a:solidFill>
                <a:schemeClr val="tx1"/>
              </a:solidFill>
              <a:effectLst/>
              <a:latin typeface="+mn-lt"/>
              <a:ea typeface="+mn-ea"/>
              <a:cs typeface="+mn-cs"/>
            </a:endParaRPr>
          </a:p>
          <a:p>
            <a:r>
              <a:rPr lang="hu-HU" sz="1200" b="0" kern="1200" noProof="0" dirty="0" smtClean="0">
                <a:solidFill>
                  <a:schemeClr val="tx1"/>
                </a:solidFill>
                <a:effectLst/>
                <a:latin typeface="+mn-lt"/>
                <a:ea typeface="+mn-ea"/>
                <a:cs typeface="+mn-cs"/>
              </a:rPr>
              <a:t>Jézus </a:t>
            </a:r>
            <a:r>
              <a:rPr lang="hu-HU" sz="1200" b="1" kern="1200" noProof="0" dirty="0" smtClean="0">
                <a:solidFill>
                  <a:schemeClr val="tx1"/>
                </a:solidFill>
                <a:effectLst/>
                <a:latin typeface="+mn-lt"/>
                <a:ea typeface="+mn-ea"/>
                <a:cs typeface="+mn-cs"/>
              </a:rPr>
              <a:t>minden tanítványa </a:t>
            </a:r>
            <a:r>
              <a:rPr lang="hu-HU" sz="1200" b="0" kern="1200" noProof="0" dirty="0" smtClean="0">
                <a:solidFill>
                  <a:schemeClr val="tx1"/>
                </a:solidFill>
                <a:effectLst/>
                <a:latin typeface="+mn-lt"/>
                <a:ea typeface="+mn-ea"/>
                <a:cs typeface="+mn-cs"/>
              </a:rPr>
              <a:t>tudja, az ő felelőssége engedni Jézus arcát átragyogni a sajátján, az Ő kezének és lábának lenni a szolgálatban. </a:t>
            </a:r>
            <a:r>
              <a:rPr lang="hu-HU" sz="1200" b="1" kern="1200" noProof="0" dirty="0" smtClean="0">
                <a:solidFill>
                  <a:schemeClr val="tx1"/>
                </a:solidFill>
                <a:effectLst/>
                <a:latin typeface="+mn-lt"/>
                <a:ea typeface="+mn-ea"/>
                <a:cs typeface="+mn-cs"/>
              </a:rPr>
              <a:t>Minden hívő </a:t>
            </a:r>
            <a:r>
              <a:rPr lang="hu-HU" sz="1200" b="0" kern="1200" noProof="0" dirty="0" smtClean="0">
                <a:solidFill>
                  <a:schemeClr val="tx1"/>
                </a:solidFill>
                <a:effectLst/>
                <a:latin typeface="+mn-lt"/>
                <a:ea typeface="+mn-ea"/>
                <a:cs typeface="+mn-cs"/>
              </a:rPr>
              <a:t>kapott legalább egyetlen lelki ajándékot Isten megdicsőítésére és szolgálatára a gyülekezetben. </a:t>
            </a:r>
          </a:p>
          <a:p>
            <a:endParaRPr lang="hu-HU" sz="1200" b="0" kern="1200" noProof="0" dirty="0" smtClean="0">
              <a:solidFill>
                <a:schemeClr val="tx1"/>
              </a:solidFill>
              <a:effectLst/>
              <a:latin typeface="+mn-lt"/>
              <a:ea typeface="+mn-ea"/>
              <a:cs typeface="+mn-cs"/>
            </a:endParaRPr>
          </a:p>
          <a:p>
            <a:r>
              <a:rPr lang="hu-HU" sz="1200" b="0" kern="1200" noProof="0" dirty="0" smtClean="0">
                <a:solidFill>
                  <a:schemeClr val="tx1"/>
                </a:solidFill>
                <a:effectLst/>
                <a:latin typeface="+mn-lt"/>
                <a:ea typeface="+mn-ea"/>
                <a:cs typeface="+mn-cs"/>
              </a:rPr>
              <a:t>1Kor 13:1-3 igeversek szerint </a:t>
            </a:r>
            <a:r>
              <a:rPr lang="hu-HU" sz="1200" b="1" kern="1200" noProof="0" dirty="0" smtClean="0">
                <a:solidFill>
                  <a:schemeClr val="tx1"/>
                </a:solidFill>
                <a:effectLst/>
                <a:latin typeface="+mn-lt"/>
                <a:ea typeface="+mn-ea"/>
                <a:cs typeface="+mn-cs"/>
              </a:rPr>
              <a:t>az egyház egy test. </a:t>
            </a:r>
            <a:r>
              <a:rPr lang="hu-HU" sz="1200" b="0" kern="1200" noProof="0" dirty="0" smtClean="0">
                <a:solidFill>
                  <a:schemeClr val="tx1"/>
                </a:solidFill>
                <a:effectLst/>
                <a:latin typeface="+mn-lt"/>
                <a:ea typeface="+mn-ea"/>
                <a:cs typeface="+mn-cs"/>
              </a:rPr>
              <a:t>Egy testnek sok testrésze van és te egy vagy azok közül! Ha hiányzol a szolgálatból, Krisztus teste szenved, mert soha senki sem lesz ugyanolyan, mint te. </a:t>
            </a:r>
            <a:r>
              <a:rPr lang="hu-HU" sz="1200" b="1" kern="1200" noProof="0" dirty="0" smtClean="0">
                <a:solidFill>
                  <a:schemeClr val="tx1"/>
                </a:solidFill>
                <a:effectLst/>
                <a:latin typeface="+mn-lt"/>
                <a:ea typeface="+mn-ea"/>
                <a:cs typeface="+mn-cs"/>
              </a:rPr>
              <a:t>Szükség van rád </a:t>
            </a:r>
            <a:r>
              <a:rPr lang="hu-HU" sz="1200" b="0" kern="1200" noProof="0" dirty="0" smtClean="0">
                <a:solidFill>
                  <a:schemeClr val="tx1"/>
                </a:solidFill>
                <a:effectLst/>
                <a:latin typeface="+mn-lt"/>
                <a:ea typeface="+mn-ea"/>
                <a:cs typeface="+mn-cs"/>
              </a:rPr>
              <a:t>és a tehetségedre. </a:t>
            </a:r>
          </a:p>
          <a:p>
            <a:endParaRPr lang="en-AU"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EB90C7-E695-1B4C-A15E-5F0596297119}" type="slidenum">
              <a:rPr lang="en-US" smtClean="0"/>
              <a:t>15</a:t>
            </a:fld>
            <a:endParaRPr lang="en-US"/>
          </a:p>
        </p:txBody>
      </p:sp>
    </p:spTree>
    <p:extLst>
      <p:ext uri="{BB962C8B-B14F-4D97-AF65-F5344CB8AC3E}">
        <p14:creationId xmlns:p14="http://schemas.microsoft.com/office/powerpoint/2010/main" val="274020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Feladatok</a:t>
            </a:r>
            <a:r>
              <a:rPr lang="hu-HU" sz="1200" b="1" kern="1200" baseline="0" dirty="0" smtClean="0">
                <a:solidFill>
                  <a:schemeClr val="tx1"/>
                </a:solidFill>
                <a:effectLst/>
                <a:latin typeface="+mn-lt"/>
                <a:ea typeface="+mn-ea"/>
                <a:cs typeface="+mn-cs"/>
              </a:rPr>
              <a:t> </a:t>
            </a:r>
            <a:endParaRPr lang="en-AU" sz="1200" b="1"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1Kor 12:8-10 igeversekben felsorolt</a:t>
            </a:r>
            <a:r>
              <a:rPr lang="hu-HU" sz="1200" kern="1200" baseline="0" dirty="0" smtClean="0">
                <a:solidFill>
                  <a:schemeClr val="tx1"/>
                </a:solidFill>
                <a:effectLst/>
                <a:latin typeface="+mn-lt"/>
                <a:ea typeface="+mn-ea"/>
                <a:cs typeface="+mn-cs"/>
              </a:rPr>
              <a:t> </a:t>
            </a:r>
            <a:r>
              <a:rPr lang="hu-HU" sz="1200" b="1" kern="1200" dirty="0" smtClean="0">
                <a:solidFill>
                  <a:schemeClr val="tx1"/>
                </a:solidFill>
                <a:effectLst/>
                <a:latin typeface="+mn-lt"/>
                <a:ea typeface="+mn-ea"/>
                <a:cs typeface="+mn-cs"/>
              </a:rPr>
              <a:t>kilenc </a:t>
            </a:r>
            <a:r>
              <a:rPr lang="hu-HU" sz="1200" b="0" kern="1200" dirty="0" smtClean="0">
                <a:solidFill>
                  <a:schemeClr val="tx1"/>
                </a:solidFill>
                <a:effectLst/>
                <a:latin typeface="+mn-lt"/>
                <a:ea typeface="+mn-ea"/>
                <a:cs typeface="+mn-cs"/>
              </a:rPr>
              <a:t>lelki ajándék:</a:t>
            </a:r>
            <a:endParaRPr lang="en-US" sz="1200" b="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1. bölcsesség</a:t>
            </a:r>
            <a:endParaRPr lang="hu-HU" dirty="0" smtClean="0">
              <a:effectLst/>
            </a:endParaRPr>
          </a:p>
          <a:p>
            <a:pPr lvl="0"/>
            <a:r>
              <a:rPr lang="hu-HU" sz="1200" kern="1200" dirty="0" smtClean="0">
                <a:solidFill>
                  <a:schemeClr val="tx1"/>
                </a:solidFill>
                <a:effectLst/>
                <a:latin typeface="+mn-lt"/>
                <a:ea typeface="+mn-ea"/>
                <a:cs typeface="+mn-cs"/>
              </a:rPr>
              <a:t>2. tudomány</a:t>
            </a:r>
            <a:endParaRPr lang="hu-HU" dirty="0" smtClean="0">
              <a:effectLst/>
            </a:endParaRPr>
          </a:p>
          <a:p>
            <a:pPr lvl="0"/>
            <a:r>
              <a:rPr lang="hu-HU" sz="1200" kern="1200" dirty="0" smtClean="0">
                <a:solidFill>
                  <a:schemeClr val="tx1"/>
                </a:solidFill>
                <a:effectLst/>
                <a:latin typeface="+mn-lt"/>
                <a:ea typeface="+mn-ea"/>
                <a:cs typeface="+mn-cs"/>
              </a:rPr>
              <a:t>3. hit</a:t>
            </a:r>
            <a:endParaRPr lang="hu-HU" dirty="0" smtClean="0">
              <a:effectLst/>
            </a:endParaRPr>
          </a:p>
          <a:p>
            <a:pPr lvl="0"/>
            <a:r>
              <a:rPr lang="hu-HU" sz="1200" kern="1200" dirty="0" smtClean="0">
                <a:solidFill>
                  <a:schemeClr val="tx1"/>
                </a:solidFill>
                <a:effectLst/>
                <a:latin typeface="+mn-lt"/>
                <a:ea typeface="+mn-ea"/>
                <a:cs typeface="+mn-cs"/>
              </a:rPr>
              <a:t>4. gyógyítás</a:t>
            </a:r>
            <a:endParaRPr lang="hu-HU" dirty="0" smtClean="0">
              <a:effectLst/>
            </a:endParaRPr>
          </a:p>
          <a:p>
            <a:pPr lvl="0"/>
            <a:r>
              <a:rPr lang="hu-HU" sz="1200" kern="1200" dirty="0" smtClean="0">
                <a:solidFill>
                  <a:schemeClr val="tx1"/>
                </a:solidFill>
                <a:effectLst/>
                <a:latin typeface="+mn-lt"/>
                <a:ea typeface="+mn-ea"/>
                <a:cs typeface="+mn-cs"/>
              </a:rPr>
              <a:t>5. csodatétel</a:t>
            </a:r>
            <a:endParaRPr lang="hu-HU" dirty="0" smtClean="0">
              <a:effectLst/>
            </a:endParaRPr>
          </a:p>
          <a:p>
            <a:pPr lvl="0"/>
            <a:r>
              <a:rPr lang="hu-HU" sz="1200" kern="1200" dirty="0" smtClean="0">
                <a:solidFill>
                  <a:schemeClr val="tx1"/>
                </a:solidFill>
                <a:effectLst/>
                <a:latin typeface="+mn-lt"/>
                <a:ea typeface="+mn-ea"/>
                <a:cs typeface="+mn-cs"/>
              </a:rPr>
              <a:t>6. prófétálás</a:t>
            </a:r>
            <a:endParaRPr lang="hu-HU" dirty="0" smtClean="0">
              <a:effectLst/>
            </a:endParaRPr>
          </a:p>
          <a:p>
            <a:pPr lvl="0"/>
            <a:r>
              <a:rPr lang="hu-HU" sz="1200" kern="1200" dirty="0" smtClean="0">
                <a:solidFill>
                  <a:schemeClr val="tx1"/>
                </a:solidFill>
                <a:effectLst/>
                <a:latin typeface="+mn-lt"/>
                <a:ea typeface="+mn-ea"/>
                <a:cs typeface="+mn-cs"/>
              </a:rPr>
              <a:t>7. lelkek megítélése</a:t>
            </a:r>
            <a:endParaRPr lang="hu-HU" dirty="0" smtClean="0">
              <a:effectLst/>
            </a:endParaRPr>
          </a:p>
          <a:p>
            <a:pPr lvl="0"/>
            <a:r>
              <a:rPr lang="hu-HU" sz="1200" kern="1200" dirty="0" smtClean="0">
                <a:solidFill>
                  <a:schemeClr val="tx1"/>
                </a:solidFill>
                <a:effectLst/>
                <a:latin typeface="+mn-lt"/>
                <a:ea typeface="+mn-ea"/>
                <a:cs typeface="+mn-cs"/>
              </a:rPr>
              <a:t>8. nyelveken szólás</a:t>
            </a:r>
            <a:endParaRPr lang="hu-HU" dirty="0" smtClean="0">
              <a:effectLst/>
            </a:endParaRPr>
          </a:p>
          <a:p>
            <a:pPr lvl="0"/>
            <a:r>
              <a:rPr lang="hu-HU" sz="1200" kern="1200" dirty="0" smtClean="0">
                <a:solidFill>
                  <a:schemeClr val="tx1"/>
                </a:solidFill>
                <a:effectLst/>
                <a:latin typeface="+mn-lt"/>
                <a:ea typeface="+mn-ea"/>
                <a:cs typeface="+mn-cs"/>
              </a:rPr>
              <a:t>9. nyelvek magyarázása</a:t>
            </a:r>
            <a:endParaRPr lang="hu-HU" dirty="0">
              <a:effectLst/>
            </a:endParaRPr>
          </a:p>
        </p:txBody>
      </p:sp>
      <p:sp>
        <p:nvSpPr>
          <p:cNvPr id="4" name="Slide Number Placeholder 3"/>
          <p:cNvSpPr>
            <a:spLocks noGrp="1"/>
          </p:cNvSpPr>
          <p:nvPr>
            <p:ph type="sldNum" sz="quarter" idx="10"/>
          </p:nvPr>
        </p:nvSpPr>
        <p:spPr/>
        <p:txBody>
          <a:bodyPr/>
          <a:lstStyle/>
          <a:p>
            <a:fld id="{ACEB90C7-E695-1B4C-A15E-5F0596297119}" type="slidenum">
              <a:rPr lang="en-US" smtClean="0"/>
              <a:t>16</a:t>
            </a:fld>
            <a:endParaRPr lang="en-US"/>
          </a:p>
        </p:txBody>
      </p:sp>
    </p:spTree>
    <p:extLst>
      <p:ext uri="{BB962C8B-B14F-4D97-AF65-F5344CB8AC3E}">
        <p14:creationId xmlns:p14="http://schemas.microsoft.com/office/powerpoint/2010/main" val="258097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Feladatok</a:t>
            </a:r>
            <a:r>
              <a:rPr lang="hu-HU" sz="1200" b="1" kern="1200" baseline="0" dirty="0" smtClean="0">
                <a:solidFill>
                  <a:schemeClr val="tx1"/>
                </a:solidFill>
                <a:effectLst/>
                <a:latin typeface="+mn-lt"/>
                <a:ea typeface="+mn-ea"/>
                <a:cs typeface="+mn-cs"/>
              </a:rPr>
              <a:t> </a:t>
            </a:r>
            <a:endParaRPr lang="en-AU" sz="1200" b="1"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Róm 12:6-8 igeversekben felsorolt </a:t>
            </a:r>
            <a:r>
              <a:rPr lang="hu-HU" sz="1200" b="1" kern="1200" dirty="0" smtClean="0">
                <a:solidFill>
                  <a:schemeClr val="tx1"/>
                </a:solidFill>
                <a:effectLst/>
                <a:latin typeface="+mn-lt"/>
                <a:ea typeface="+mn-ea"/>
                <a:cs typeface="+mn-cs"/>
              </a:rPr>
              <a:t>hét </a:t>
            </a:r>
            <a:r>
              <a:rPr lang="hu-HU" sz="1200" kern="1200" dirty="0" smtClean="0">
                <a:solidFill>
                  <a:schemeClr val="tx1"/>
                </a:solidFill>
                <a:effectLst/>
                <a:latin typeface="+mn-lt"/>
                <a:ea typeface="+mn-ea"/>
                <a:cs typeface="+mn-cs"/>
              </a:rPr>
              <a:t>lelki ajándék: </a:t>
            </a:r>
            <a:endParaRPr lang="en-US" sz="12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1.	</a:t>
            </a:r>
            <a:r>
              <a:rPr lang="hu-HU" sz="1200" kern="1200" noProof="0" dirty="0" smtClean="0">
                <a:solidFill>
                  <a:schemeClr val="tx1"/>
                </a:solidFill>
                <a:effectLst/>
                <a:latin typeface="+mn-lt"/>
                <a:ea typeface="+mn-ea"/>
                <a:cs typeface="+mn-cs"/>
              </a:rPr>
              <a:t>írásmagyarázás</a:t>
            </a:r>
          </a:p>
          <a:p>
            <a:pPr lvl="1"/>
            <a:r>
              <a:rPr lang="hu-HU" sz="1200" kern="1200" noProof="0" dirty="0" smtClean="0">
                <a:solidFill>
                  <a:schemeClr val="tx1"/>
                </a:solidFill>
                <a:effectLst/>
                <a:latin typeface="+mn-lt"/>
                <a:ea typeface="+mn-ea"/>
                <a:cs typeface="+mn-cs"/>
              </a:rPr>
              <a:t>2.	szolgálat</a:t>
            </a:r>
          </a:p>
          <a:p>
            <a:pPr lvl="1"/>
            <a:r>
              <a:rPr lang="hu-HU" sz="1200" kern="1200" noProof="0" dirty="0" smtClean="0">
                <a:solidFill>
                  <a:schemeClr val="tx1"/>
                </a:solidFill>
                <a:effectLst/>
                <a:latin typeface="+mn-lt"/>
                <a:ea typeface="+mn-ea"/>
                <a:cs typeface="+mn-cs"/>
              </a:rPr>
              <a:t>3.	tanítás</a:t>
            </a:r>
          </a:p>
          <a:p>
            <a:pPr lvl="1"/>
            <a:r>
              <a:rPr lang="hu-HU" sz="1200" kern="1200" noProof="0" dirty="0" smtClean="0">
                <a:solidFill>
                  <a:schemeClr val="tx1"/>
                </a:solidFill>
                <a:effectLst/>
                <a:latin typeface="+mn-lt"/>
                <a:ea typeface="+mn-ea"/>
                <a:cs typeface="+mn-cs"/>
              </a:rPr>
              <a:t>4.	intés, buzdítás </a:t>
            </a:r>
          </a:p>
          <a:p>
            <a:pPr lvl="1"/>
            <a:r>
              <a:rPr lang="hu-HU" sz="1200" kern="1200" noProof="0" dirty="0" smtClean="0">
                <a:solidFill>
                  <a:schemeClr val="tx1"/>
                </a:solidFill>
                <a:effectLst/>
                <a:latin typeface="+mn-lt"/>
                <a:ea typeface="+mn-ea"/>
                <a:cs typeface="+mn-cs"/>
              </a:rPr>
              <a:t>5.	adakozás</a:t>
            </a:r>
          </a:p>
          <a:p>
            <a:pPr lvl="1"/>
            <a:r>
              <a:rPr lang="hu-HU" sz="1200" kern="1200" noProof="0" dirty="0" smtClean="0">
                <a:solidFill>
                  <a:schemeClr val="tx1"/>
                </a:solidFill>
                <a:effectLst/>
                <a:latin typeface="+mn-lt"/>
                <a:ea typeface="+mn-ea"/>
                <a:cs typeface="+mn-cs"/>
              </a:rPr>
              <a:t>6.	vezetői képességek</a:t>
            </a:r>
          </a:p>
          <a:p>
            <a:pPr lvl="1"/>
            <a:r>
              <a:rPr lang="hu-HU" sz="1200" kern="1200" noProof="0" dirty="0" smtClean="0">
                <a:solidFill>
                  <a:schemeClr val="tx1"/>
                </a:solidFill>
                <a:effectLst/>
                <a:latin typeface="+mn-lt"/>
                <a:ea typeface="+mn-ea"/>
                <a:cs typeface="+mn-cs"/>
              </a:rPr>
              <a:t>7.	könyörületesség</a:t>
            </a:r>
          </a:p>
        </p:txBody>
      </p:sp>
      <p:sp>
        <p:nvSpPr>
          <p:cNvPr id="4" name="Slide Number Placeholder 3"/>
          <p:cNvSpPr>
            <a:spLocks noGrp="1"/>
          </p:cNvSpPr>
          <p:nvPr>
            <p:ph type="sldNum" sz="quarter" idx="10"/>
          </p:nvPr>
        </p:nvSpPr>
        <p:spPr/>
        <p:txBody>
          <a:bodyPr/>
          <a:lstStyle/>
          <a:p>
            <a:fld id="{ACEB90C7-E695-1B4C-A15E-5F0596297119}" type="slidenum">
              <a:rPr lang="en-US" smtClean="0"/>
              <a:t>17</a:t>
            </a:fld>
            <a:endParaRPr lang="en-US"/>
          </a:p>
        </p:txBody>
      </p:sp>
    </p:spTree>
    <p:extLst>
      <p:ext uri="{BB962C8B-B14F-4D97-AF65-F5344CB8AC3E}">
        <p14:creationId xmlns:p14="http://schemas.microsoft.com/office/powerpoint/2010/main" val="1557607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Feladatunk és felelősségünk</a:t>
            </a:r>
            <a:endParaRPr lang="en-AU" sz="1200" b="1" kern="120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Meghallgattátok a fiatal nők történetét, akik megtalálták hivatásukat és elkötelezetten használták lelki ajándékaikat Jézus szolgálatára és Isten akaratának teljesítésére. Életkorod, állapotod, nemed nem számít! </a:t>
            </a:r>
            <a:r>
              <a:rPr lang="hu-HU" sz="1200" b="1" kern="1200" noProof="0" dirty="0" smtClean="0">
                <a:solidFill>
                  <a:schemeClr val="tx1"/>
                </a:solidFill>
                <a:effectLst/>
                <a:latin typeface="+mn-lt"/>
                <a:ea typeface="+mn-ea"/>
                <a:cs typeface="+mn-cs"/>
              </a:rPr>
              <a:t>A hívők szolgálatra hívattak el! </a:t>
            </a:r>
          </a:p>
          <a:p>
            <a:r>
              <a:rPr lang="hu-HU" sz="1200" kern="1200" noProof="0" dirty="0" smtClean="0">
                <a:solidFill>
                  <a:schemeClr val="tx1"/>
                </a:solidFill>
                <a:effectLst/>
                <a:latin typeface="+mn-lt"/>
                <a:ea typeface="+mn-ea"/>
                <a:cs typeface="+mn-cs"/>
              </a:rPr>
              <a:t>Tudjuk, hogy az élet akadályozza a szolgálatot. biztosan bennünk is felmerültek már a következő kifogások: </a:t>
            </a:r>
          </a:p>
          <a:p>
            <a:endParaRPr lang="hu-HU" sz="1200" kern="1200" noProof="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	Teljes munkaidőben dolgozom, sőt túlórázom.</a:t>
            </a:r>
          </a:p>
          <a:p>
            <a:r>
              <a:rPr lang="hu-HU" sz="1200" kern="1200" noProof="0" dirty="0" smtClean="0">
                <a:solidFill>
                  <a:schemeClr val="tx1"/>
                </a:solidFill>
                <a:effectLst/>
                <a:latin typeface="+mn-lt"/>
                <a:ea typeface="+mn-ea"/>
                <a:cs typeface="+mn-cs"/>
              </a:rPr>
              <a:t>•	Gondoskodnom kell a családomról, gyermekeimről, idős szüleimről. </a:t>
            </a:r>
          </a:p>
          <a:p>
            <a:r>
              <a:rPr lang="hu-HU" sz="1200" kern="1200" noProof="0" dirty="0" smtClean="0">
                <a:solidFill>
                  <a:schemeClr val="tx1"/>
                </a:solidFill>
                <a:effectLst/>
                <a:latin typeface="+mn-lt"/>
                <a:ea typeface="+mn-ea"/>
                <a:cs typeface="+mn-cs"/>
              </a:rPr>
              <a:t>•	Honnan is tudnék időt lefaragni erre?   </a:t>
            </a:r>
          </a:p>
          <a:p>
            <a:r>
              <a:rPr lang="hu-HU" sz="1200" kern="1200" noProof="0" dirty="0" smtClean="0">
                <a:solidFill>
                  <a:schemeClr val="tx1"/>
                </a:solidFill>
                <a:effectLst/>
                <a:latin typeface="+mn-lt"/>
                <a:ea typeface="+mn-ea"/>
                <a:cs typeface="+mn-cs"/>
              </a:rPr>
              <a:t>•	Rám nincs is szükség, hiszen rengeteg tehetséges ember van a gyülekezetben.  </a:t>
            </a:r>
          </a:p>
          <a:p>
            <a:endParaRPr lang="hu-HU" sz="1200" kern="1200" noProof="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Úgy érezhetjük, egyáltalán nincs is lelki ajándékunk. Vagy a tehetségünk túlságosan jelentéktelen a gyülekezet hasznára. Ám senki sem hivatkozhat kifogásokra. A második eljövetel karnyújtásnyira van! Hajlandó vagy szolgálni az Urat a gyülekezetben és a környezetedben, vagy sem?  </a:t>
            </a:r>
          </a:p>
          <a:p>
            <a:endParaRPr lang="hu-HU" sz="1200" kern="1200" noProof="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Teremtőnk saját kezével formált téged. Ismer kívül-belül. Ő adta tehetségedet, ismeri elkötelezettségedet és azt akarja, hogy pontosan azt a helyet töltsd be, amit kifejezetten számodra készített.</a:t>
            </a:r>
          </a:p>
          <a:p>
            <a:endParaRPr lang="hu-HU" sz="1200" kern="1200" noProof="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 Ha szolgálatra elkötelezett gyülekezeti tag vagy, nagyon fontos felismerned lelki ajándékaidat és szenvedélyeidet. Kérd Istent, mutassa meg, mik azok. Ha pedig felismerted lelki ajándékodat, összpontosíts rá és keresd fejlesztésének módjait! A lelki ajándékokat a gyülekezetbeli szolgálatra kapjuk és Isten megdicsőítésére a környezetünkben. </a:t>
            </a:r>
          </a:p>
        </p:txBody>
      </p:sp>
      <p:sp>
        <p:nvSpPr>
          <p:cNvPr id="4" name="Slide Number Placeholder 3"/>
          <p:cNvSpPr>
            <a:spLocks noGrp="1"/>
          </p:cNvSpPr>
          <p:nvPr>
            <p:ph type="sldNum" sz="quarter" idx="10"/>
          </p:nvPr>
        </p:nvSpPr>
        <p:spPr/>
        <p:txBody>
          <a:bodyPr/>
          <a:lstStyle/>
          <a:p>
            <a:fld id="{ACEB90C7-E695-1B4C-A15E-5F0596297119}" type="slidenum">
              <a:rPr lang="en-US" smtClean="0"/>
              <a:t>18</a:t>
            </a:fld>
            <a:endParaRPr lang="en-US"/>
          </a:p>
        </p:txBody>
      </p:sp>
    </p:spTree>
    <p:extLst>
      <p:ext uri="{BB962C8B-B14F-4D97-AF65-F5344CB8AC3E}">
        <p14:creationId xmlns:p14="http://schemas.microsoft.com/office/powerpoint/2010/main" val="210207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Feladatunk és felelősségünk</a:t>
            </a:r>
          </a:p>
          <a:p>
            <a:endParaRPr lang="hu-HU" sz="1200" b="1"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Ha ismerjük lelki ajándékunkat, tudjuk, milyen szolgálatot</a:t>
            </a:r>
            <a:r>
              <a:rPr lang="hu-HU" sz="1200" b="1" kern="1200" baseline="0" dirty="0" smtClean="0">
                <a:solidFill>
                  <a:schemeClr val="tx1"/>
                </a:solidFill>
                <a:effectLst/>
                <a:latin typeface="+mn-lt"/>
                <a:ea typeface="+mn-ea"/>
                <a:cs typeface="+mn-cs"/>
              </a:rPr>
              <a:t> kell végeznünk. </a:t>
            </a:r>
            <a:r>
              <a:rPr lang="hu-HU" sz="1200" b="0" kern="1200" dirty="0" smtClean="0">
                <a:solidFill>
                  <a:schemeClr val="tx1"/>
                </a:solidFill>
                <a:effectLst/>
                <a:latin typeface="+mn-lt"/>
                <a:ea typeface="+mn-ea"/>
                <a:cs typeface="+mn-cs"/>
              </a:rPr>
              <a:t>Ha felismerjük tehetségünket és szenvedélyünket, képessé válunk megtalálni azt a különleges helyet, amit betölthetünk. Megbizonyosodunk arról, hogy fontosak vagyunk Isten szemében. Egészséges önbecsülést fejleszthetünk ki és biztosak lehetünk abban, hogy elhívásunk az Ő akarata szerinti. Elkezdjük magától értetődően használni lelki ajándékainkat a hívők szolgálatára és azokért, akiknek a Megváltó ismeretére van szükségük. </a:t>
            </a:r>
            <a:endParaRPr lang="en-AU"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EB90C7-E695-1B4C-A15E-5F0596297119}" type="slidenum">
              <a:rPr lang="en-US" smtClean="0"/>
              <a:t>19</a:t>
            </a:fld>
            <a:endParaRPr lang="en-US"/>
          </a:p>
        </p:txBody>
      </p:sp>
    </p:spTree>
    <p:extLst>
      <p:ext uri="{BB962C8B-B14F-4D97-AF65-F5344CB8AC3E}">
        <p14:creationId xmlns:p14="http://schemas.microsoft.com/office/powerpoint/2010/main" val="69581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b="1" dirty="0" smtClean="0"/>
              <a:t>Idézet a Bibliából: 1Kor </a:t>
            </a:r>
            <a:r>
              <a:rPr lang="en-US" b="1" dirty="0" smtClean="0"/>
              <a:t>13:1</a:t>
            </a:r>
            <a:endParaRPr lang="en-US" b="1" i="1" dirty="0" smtClean="0"/>
          </a:p>
          <a:p>
            <a:pPr lvl="1"/>
            <a:r>
              <a:rPr lang="hu-HU" b="0" i="0" dirty="0" smtClean="0">
                <a:solidFill>
                  <a:srgbClr val="000000"/>
                </a:solidFill>
                <a:effectLst/>
                <a:latin typeface="Verdana" panose="020B0604030504040204" pitchFamily="34" charset="0"/>
              </a:rPr>
              <a:t>„Ha embereknek vagy angyaloknak nyelvén szólok is, szeretet pedig nincsen én bennem, olyanná lettem, mint a zengő érc vagy pengő cimbalom."</a:t>
            </a:r>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2</a:t>
            </a:fld>
            <a:endParaRPr lang="en-US"/>
          </a:p>
        </p:txBody>
      </p:sp>
    </p:spTree>
    <p:extLst>
      <p:ext uri="{BB962C8B-B14F-4D97-AF65-F5344CB8AC3E}">
        <p14:creationId xmlns:p14="http://schemas.microsoft.com/office/powerpoint/2010/main" val="1592980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Egyedül Krisztus módszerével</a:t>
            </a:r>
          </a:p>
          <a:p>
            <a:r>
              <a:rPr lang="hu-HU" sz="1200" kern="1200" dirty="0" smtClean="0">
                <a:solidFill>
                  <a:schemeClr val="tx1"/>
                </a:solidFill>
                <a:effectLst/>
                <a:latin typeface="+mn-lt"/>
                <a:ea typeface="+mn-ea"/>
                <a:cs typeface="+mn-cs"/>
              </a:rPr>
              <a:t>Figyeljük meg, hogyan tette ezt Jézus: </a:t>
            </a:r>
          </a:p>
          <a:p>
            <a:endParaRPr lang="hu-HU" sz="1200" kern="1200" dirty="0" smtClean="0">
              <a:solidFill>
                <a:schemeClr val="tx1"/>
              </a:solidFill>
              <a:effectLst/>
              <a:latin typeface="+mn-lt"/>
              <a:ea typeface="+mn-ea"/>
              <a:cs typeface="+mn-cs"/>
            </a:endParaRPr>
          </a:p>
          <a:p>
            <a:pPr lvl="1" algn="l"/>
            <a:r>
              <a:rPr lang="hu-HU" sz="1200" kern="1200" dirty="0" smtClean="0">
                <a:solidFill>
                  <a:schemeClr val="tx1"/>
                </a:solidFill>
                <a:effectLst/>
                <a:latin typeface="+mn-lt"/>
                <a:ea typeface="+mn-ea"/>
                <a:cs typeface="+mn-cs"/>
              </a:rPr>
              <a:t>„Egyedül Krisztus módszerével érhetünk el valódi sikereket az emberek elérésében. A Megváltó elvegyült az emberek között, mint aki a javukat akarja. Kimutatta együttérzését irányukban, betöltötte szükségleteiket és elnyerte bizalmukat. Ezek után szólította fel őket: „Kövess engem!” (Ellen G. White: A nagy orvos lábnyomán, 143. o.). </a:t>
            </a:r>
          </a:p>
          <a:p>
            <a:pPr lvl="1" algn="l"/>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Krisztus módszere ajándékaink és szenvedélyünk használatán alapul.</a:t>
            </a:r>
          </a:p>
          <a:p>
            <a:pPr marL="171450" indent="-171450">
              <a:buFont typeface="Arial" panose="020B0604020202020204" pitchFamily="34" charset="0"/>
              <a:buChar char="•"/>
            </a:pPr>
            <a:r>
              <a:rPr lang="hu-HU" sz="1200" kern="1200" dirty="0" smtClean="0">
                <a:solidFill>
                  <a:schemeClr val="tx1"/>
                </a:solidFill>
                <a:effectLst/>
                <a:latin typeface="+mn-lt"/>
                <a:ea typeface="+mn-ea"/>
                <a:cs typeface="+mn-cs"/>
              </a:rPr>
              <a:t>Ha nincs tehetséged a prédikáláshoz, vagy a prófétáláshoz, elvegyülhetsz az emberek között. </a:t>
            </a:r>
          </a:p>
          <a:p>
            <a:pPr marL="171450" indent="-171450">
              <a:buFont typeface="Arial" panose="020B0604020202020204" pitchFamily="34" charset="0"/>
              <a:buChar char="•"/>
            </a:pPr>
            <a:r>
              <a:rPr lang="hu-HU" sz="1200" kern="1200" dirty="0" smtClean="0">
                <a:solidFill>
                  <a:schemeClr val="tx1"/>
                </a:solidFill>
                <a:effectLst/>
                <a:latin typeface="+mn-lt"/>
                <a:ea typeface="+mn-ea"/>
                <a:cs typeface="+mn-cs"/>
              </a:rPr>
              <a:t>Ha nem kaptad meg a tudomány vagy a tanítás ajándékát, kimutathatod együttérzésedet.</a:t>
            </a:r>
          </a:p>
          <a:p>
            <a:pPr marL="171450" indent="-171450">
              <a:buFont typeface="Arial" panose="020B0604020202020204" pitchFamily="34" charset="0"/>
              <a:buChar char="•"/>
            </a:pPr>
            <a:r>
              <a:rPr lang="hu-HU" sz="1200" kern="1200" dirty="0" smtClean="0">
                <a:solidFill>
                  <a:schemeClr val="tx1"/>
                </a:solidFill>
                <a:effectLst/>
                <a:latin typeface="+mn-lt"/>
                <a:ea typeface="+mn-ea"/>
                <a:cs typeface="+mn-cs"/>
              </a:rPr>
              <a:t>Ha nem tudsz másokat buzdítani, vagy a lelkeket megítélni, még elnyerheted a bizalmukat. </a:t>
            </a:r>
          </a:p>
          <a:p>
            <a:pPr marL="171450" indent="-171450">
              <a:buFont typeface="Arial" panose="020B0604020202020204" pitchFamily="34" charset="0"/>
              <a:buChar char="•"/>
            </a:pPr>
            <a:r>
              <a:rPr lang="hu-HU" sz="1200" kern="1200" dirty="0" smtClean="0">
                <a:solidFill>
                  <a:schemeClr val="tx1"/>
                </a:solidFill>
                <a:effectLst/>
                <a:latin typeface="+mn-lt"/>
                <a:ea typeface="+mn-ea"/>
                <a:cs typeface="+mn-cs"/>
              </a:rPr>
              <a:t>Ha nincs is tehetséged a csodatételhez, vagy az adakozáshoz, imádkozhatsz.</a:t>
            </a:r>
          </a:p>
          <a:p>
            <a:r>
              <a:rPr lang="hu-HU" sz="1200" kern="1200" dirty="0" smtClean="0">
                <a:solidFill>
                  <a:schemeClr val="tx1"/>
                </a:solidFill>
                <a:effectLst/>
                <a:latin typeface="+mn-lt"/>
                <a:ea typeface="+mn-ea"/>
                <a:cs typeface="+mn-cs"/>
              </a:rPr>
              <a:t> </a:t>
            </a:r>
          </a:p>
          <a:p>
            <a:pPr algn="l"/>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EB90C7-E695-1B4C-A15E-5F0596297119}" type="slidenum">
              <a:rPr lang="en-US" smtClean="0"/>
              <a:t>20</a:t>
            </a:fld>
            <a:endParaRPr lang="en-US"/>
          </a:p>
        </p:txBody>
      </p:sp>
    </p:spTree>
    <p:extLst>
      <p:ext uri="{BB962C8B-B14F-4D97-AF65-F5344CB8AC3E}">
        <p14:creationId xmlns:p14="http://schemas.microsoft.com/office/powerpoint/2010/main" val="1753059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sz="1200" b="1" kern="1200" noProof="0" dirty="0" smtClean="0">
                <a:solidFill>
                  <a:schemeClr val="tx1"/>
                </a:solidFill>
                <a:effectLst/>
                <a:latin typeface="+mn-lt"/>
                <a:ea typeface="+mn-ea"/>
                <a:cs typeface="+mn-cs"/>
              </a:rPr>
              <a:t>Ha fejlesztjük lelki ajándékainkat és lelkesedésünket —</a:t>
            </a:r>
          </a:p>
          <a:p>
            <a:endParaRPr lang="hu-HU" sz="1200" b="1" kern="1200" noProof="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 Tiszteljük és </a:t>
            </a:r>
            <a:r>
              <a:rPr lang="hu-HU" sz="1200" b="1" kern="1200" noProof="0" dirty="0" smtClean="0">
                <a:solidFill>
                  <a:schemeClr val="tx1"/>
                </a:solidFill>
                <a:effectLst/>
                <a:latin typeface="+mn-lt"/>
                <a:ea typeface="+mn-ea"/>
                <a:cs typeface="+mn-cs"/>
              </a:rPr>
              <a:t>megdicsőítjük Istent</a:t>
            </a:r>
            <a:r>
              <a:rPr lang="hu-HU" sz="1200" kern="1200" noProof="0" dirty="0" smtClean="0">
                <a:solidFill>
                  <a:schemeClr val="tx1"/>
                </a:solidFill>
                <a:effectLst/>
                <a:latin typeface="+mn-lt"/>
                <a:ea typeface="+mn-ea"/>
                <a:cs typeface="+mn-cs"/>
              </a:rPr>
              <a:t>, mert kiteljesedünk a szolgálat által. </a:t>
            </a:r>
          </a:p>
          <a:p>
            <a:r>
              <a:rPr lang="hu-HU" sz="1200" kern="1200" noProof="0" dirty="0" smtClean="0">
                <a:solidFill>
                  <a:schemeClr val="tx1"/>
                </a:solidFill>
                <a:effectLst/>
                <a:latin typeface="+mn-lt"/>
                <a:ea typeface="+mn-ea"/>
                <a:cs typeface="+mn-cs"/>
              </a:rPr>
              <a:t>• </a:t>
            </a:r>
            <a:r>
              <a:rPr lang="hu-HU" sz="1200" b="1" kern="1200" noProof="0" dirty="0" smtClean="0">
                <a:solidFill>
                  <a:schemeClr val="tx1"/>
                </a:solidFill>
                <a:effectLst/>
                <a:latin typeface="+mn-lt"/>
                <a:ea typeface="+mn-ea"/>
                <a:cs typeface="+mn-cs"/>
              </a:rPr>
              <a:t>Építjük az egyházat </a:t>
            </a:r>
            <a:r>
              <a:rPr lang="hu-HU" sz="1200" kern="1200" noProof="0" dirty="0" smtClean="0">
                <a:solidFill>
                  <a:schemeClr val="tx1"/>
                </a:solidFill>
                <a:effectLst/>
                <a:latin typeface="+mn-lt"/>
                <a:ea typeface="+mn-ea"/>
                <a:cs typeface="+mn-cs"/>
              </a:rPr>
              <a:t>és hasznára válunk, mert örömmel szolgálunk másoknak. </a:t>
            </a:r>
          </a:p>
          <a:p>
            <a:endParaRPr lang="hu-HU" sz="1200" kern="1200" noProof="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EB90C7-E695-1B4C-A15E-5F0596297119}" type="slidenum">
              <a:rPr lang="en-US" smtClean="0"/>
              <a:t>21</a:t>
            </a:fld>
            <a:endParaRPr lang="en-US"/>
          </a:p>
        </p:txBody>
      </p:sp>
    </p:spTree>
    <p:extLst>
      <p:ext uri="{BB962C8B-B14F-4D97-AF65-F5344CB8AC3E}">
        <p14:creationId xmlns:p14="http://schemas.microsoft.com/office/powerpoint/2010/main" val="1256953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Felhívás</a:t>
            </a:r>
            <a:endParaRPr lang="en-US"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Arra hívlak ma benneteket, találjátok meg a választ a következő kérdésekre: </a:t>
            </a:r>
            <a:r>
              <a:rPr lang="hu-HU" sz="1200" b="1" kern="1200" dirty="0" smtClean="0">
                <a:solidFill>
                  <a:schemeClr val="tx1"/>
                </a:solidFill>
                <a:effectLst/>
                <a:latin typeface="+mn-lt"/>
                <a:ea typeface="+mn-ea"/>
                <a:cs typeface="+mn-cs"/>
              </a:rPr>
              <a:t>Mi az elhívásotok? Hogyan tudnátok szolgálni? </a:t>
            </a:r>
          </a:p>
          <a:p>
            <a:r>
              <a:rPr lang="hu-HU" sz="1200" kern="1200" dirty="0" err="1" smtClean="0">
                <a:solidFill>
                  <a:schemeClr val="tx1"/>
                </a:solidFill>
                <a:effectLst/>
                <a:latin typeface="+mn-lt"/>
                <a:ea typeface="+mn-ea"/>
                <a:cs typeface="+mn-cs"/>
              </a:rPr>
              <a:t>Jóel</a:t>
            </a:r>
            <a:r>
              <a:rPr lang="hu-HU" sz="1200" kern="1200" dirty="0" smtClean="0">
                <a:solidFill>
                  <a:schemeClr val="tx1"/>
                </a:solidFill>
                <a:effectLst/>
                <a:latin typeface="+mn-lt"/>
                <a:ea typeface="+mn-ea"/>
                <a:cs typeface="+mn-cs"/>
              </a:rPr>
              <a:t> próféta egyértelműen állítja, hogy az utolsó napokban a Késői eső idején a Szentlélek kitölti ajándékait. Így jegyzi le, Isten nekünk szóló üzenetét:</a:t>
            </a:r>
          </a:p>
          <a:p>
            <a:pPr lvl="1"/>
            <a:r>
              <a:rPr lang="hu-HU" sz="1200" kern="1200" dirty="0" smtClean="0">
                <a:solidFill>
                  <a:schemeClr val="tx1"/>
                </a:solidFill>
                <a:effectLst/>
                <a:latin typeface="+mn-lt"/>
                <a:ea typeface="+mn-ea"/>
                <a:cs typeface="+mn-cs"/>
              </a:rPr>
              <a:t>„És lészen azután, hogy kiöntöm lelkemet minden testre, és prófétálnak a ti fiaitok és leányaitok; véneitek álmokat álmodnak; ifjaitok pedig látomásokat látnak” (</a:t>
            </a:r>
            <a:r>
              <a:rPr lang="hu-HU" sz="1200" kern="1200" dirty="0" err="1" smtClean="0">
                <a:solidFill>
                  <a:schemeClr val="tx1"/>
                </a:solidFill>
                <a:effectLst/>
                <a:latin typeface="+mn-lt"/>
                <a:ea typeface="+mn-ea"/>
                <a:cs typeface="+mn-cs"/>
              </a:rPr>
              <a:t>Jóel</a:t>
            </a:r>
            <a:r>
              <a:rPr lang="hu-HU" sz="1200" kern="1200" dirty="0" smtClean="0">
                <a:solidFill>
                  <a:schemeClr val="tx1"/>
                </a:solidFill>
                <a:effectLst/>
                <a:latin typeface="+mn-lt"/>
                <a:ea typeface="+mn-ea"/>
                <a:cs typeface="+mn-cs"/>
              </a:rPr>
              <a:t> 2:28).</a:t>
            </a:r>
          </a:p>
        </p:txBody>
      </p:sp>
      <p:sp>
        <p:nvSpPr>
          <p:cNvPr id="4" name="Slide Number Placeholder 3"/>
          <p:cNvSpPr>
            <a:spLocks noGrp="1"/>
          </p:cNvSpPr>
          <p:nvPr>
            <p:ph type="sldNum" sz="quarter" idx="10"/>
          </p:nvPr>
        </p:nvSpPr>
        <p:spPr/>
        <p:txBody>
          <a:bodyPr/>
          <a:lstStyle/>
          <a:p>
            <a:fld id="{ACEB90C7-E695-1B4C-A15E-5F0596297119}" type="slidenum">
              <a:rPr lang="en-US" smtClean="0"/>
              <a:t>22</a:t>
            </a:fld>
            <a:endParaRPr lang="en-US"/>
          </a:p>
        </p:txBody>
      </p:sp>
    </p:spTree>
    <p:extLst>
      <p:ext uri="{BB962C8B-B14F-4D97-AF65-F5344CB8AC3E}">
        <p14:creationId xmlns:p14="http://schemas.microsoft.com/office/powerpoint/2010/main" val="822082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smtClean="0">
                <a:solidFill>
                  <a:schemeClr val="tx1"/>
                </a:solidFill>
                <a:effectLst/>
                <a:latin typeface="+mn-lt"/>
                <a:ea typeface="+mn-ea"/>
                <a:cs typeface="+mn-cs"/>
              </a:rPr>
              <a:t>„Sőt még a szolgákra és szolgálóleányokra is kiöntöm azokban a napokban az én lelkemet” (</a:t>
            </a:r>
            <a:r>
              <a:rPr lang="hu-HU" sz="1200" i="1" kern="1200" dirty="0" err="1" smtClean="0">
                <a:solidFill>
                  <a:schemeClr val="tx1"/>
                </a:solidFill>
                <a:effectLst/>
                <a:latin typeface="+mn-lt"/>
                <a:ea typeface="+mn-ea"/>
                <a:cs typeface="+mn-cs"/>
              </a:rPr>
              <a:t>Jóel</a:t>
            </a:r>
            <a:r>
              <a:rPr lang="hu-HU" sz="1200" i="1" kern="1200" dirty="0" smtClean="0">
                <a:solidFill>
                  <a:schemeClr val="tx1"/>
                </a:solidFill>
                <a:effectLst/>
                <a:latin typeface="+mn-lt"/>
                <a:ea typeface="+mn-ea"/>
                <a:cs typeface="+mn-cs"/>
              </a:rPr>
              <a:t> 2:29).</a:t>
            </a:r>
            <a:endParaRPr lang="hu-HU" sz="1200" kern="1200" dirty="0" smtClean="0">
              <a:solidFill>
                <a:schemeClr val="tx1"/>
              </a:solidFill>
              <a:effectLst/>
              <a:latin typeface="+mn-lt"/>
              <a:ea typeface="+mn-ea"/>
              <a:cs typeface="+mn-cs"/>
            </a:endParaRPr>
          </a:p>
          <a:p>
            <a:r>
              <a:rPr lang="en-AU" sz="1200" i="0"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Hisszük, hogy Isten kitölti Lelkét mindenkire, aki szolgálni szeretné Őt? Készek vagyunk elfogadni ajándékait, az utolsó napok eseményeinek misszióját? </a:t>
            </a:r>
          </a:p>
          <a:p>
            <a:endParaRPr lang="hu-HU" sz="1200" kern="1200" noProof="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Nem számít, hogy fiatal lány, ifjú ember, idős asszony, vagy koros férfi vagy-e. Isten ki fogja tölteni rád az Ő Lelkét, hogy tovább haladj. Szolgálhatsz másoknak, ha:</a:t>
            </a:r>
          </a:p>
          <a:p>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hu-HU" sz="1200" kern="1200" noProof="0" dirty="0" smtClean="0">
                <a:solidFill>
                  <a:schemeClr val="tx1"/>
                </a:solidFill>
                <a:effectLst/>
                <a:latin typeface="+mn-lt"/>
                <a:ea typeface="+mn-ea"/>
                <a:cs typeface="+mn-cs"/>
              </a:rPr>
              <a:t>•	beszélsz nekik Krisztus közeli, második eljöveteléről.</a:t>
            </a:r>
          </a:p>
          <a:p>
            <a:pPr marL="0" indent="0">
              <a:buFont typeface="Arial" panose="020B0604020202020204" pitchFamily="34" charset="0"/>
              <a:buNone/>
            </a:pPr>
            <a:r>
              <a:rPr lang="hu-HU" sz="1200" kern="1200" noProof="0" dirty="0" smtClean="0">
                <a:solidFill>
                  <a:schemeClr val="tx1"/>
                </a:solidFill>
                <a:effectLst/>
                <a:latin typeface="+mn-lt"/>
                <a:ea typeface="+mn-ea"/>
                <a:cs typeface="+mn-cs"/>
              </a:rPr>
              <a:t>•	megosztod Isten szeretetét a szeretethiányos, szomorú, depressziós emberekkel. </a:t>
            </a:r>
          </a:p>
          <a:p>
            <a:pPr marL="0" indent="0">
              <a:buFont typeface="Arial" panose="020B0604020202020204" pitchFamily="34" charset="0"/>
              <a:buNone/>
            </a:pPr>
            <a:r>
              <a:rPr lang="hu-HU" sz="1200" kern="1200" noProof="0" dirty="0" smtClean="0">
                <a:solidFill>
                  <a:schemeClr val="tx1"/>
                </a:solidFill>
                <a:effectLst/>
                <a:latin typeface="+mn-lt"/>
                <a:ea typeface="+mn-ea"/>
                <a:cs typeface="+mn-cs"/>
              </a:rPr>
              <a:t>•	hirdeted az evangéliumot, a jó hírt Jézusról: hogy Ő helyzetünktől, nemünktől, életkorunktól függetlenül szeret bennünket és meg tud menteni minket, bármit is tettünk. </a:t>
            </a:r>
          </a:p>
        </p:txBody>
      </p:sp>
      <p:sp>
        <p:nvSpPr>
          <p:cNvPr id="4" name="Slide Number Placeholder 3"/>
          <p:cNvSpPr>
            <a:spLocks noGrp="1"/>
          </p:cNvSpPr>
          <p:nvPr>
            <p:ph type="sldNum" sz="quarter" idx="10"/>
          </p:nvPr>
        </p:nvSpPr>
        <p:spPr/>
        <p:txBody>
          <a:bodyPr/>
          <a:lstStyle/>
          <a:p>
            <a:fld id="{ACEB90C7-E695-1B4C-A15E-5F0596297119}" type="slidenum">
              <a:rPr lang="en-US" smtClean="0"/>
              <a:t>23</a:t>
            </a:fld>
            <a:endParaRPr lang="en-US"/>
          </a:p>
        </p:txBody>
      </p:sp>
    </p:spTree>
    <p:extLst>
      <p:ext uri="{BB962C8B-B14F-4D97-AF65-F5344CB8AC3E}">
        <p14:creationId xmlns:p14="http://schemas.microsoft.com/office/powerpoint/2010/main" val="572236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b="0" dirty="0" smtClean="0"/>
              <a:t>Kérdésem ma a következő, és ez egyben felhívás is: </a:t>
            </a:r>
            <a:r>
              <a:rPr lang="hu-HU" b="1" dirty="0" smtClean="0"/>
              <a:t>Hajlandóak vagytok felajánlani életeteket Isten szolgálatára? </a:t>
            </a:r>
          </a:p>
          <a:p>
            <a:r>
              <a:rPr lang="hu-HU" b="0" dirty="0" smtClean="0"/>
              <a:t>    </a:t>
            </a:r>
            <a:r>
              <a:rPr lang="hu-HU" b="0" dirty="0" err="1" smtClean="0"/>
              <a:t>Catherine</a:t>
            </a:r>
            <a:r>
              <a:rPr lang="hu-HU" b="0" dirty="0" smtClean="0"/>
              <a:t> </a:t>
            </a:r>
            <a:r>
              <a:rPr lang="hu-HU" b="0" dirty="0" err="1" smtClean="0"/>
              <a:t>Booth</a:t>
            </a:r>
            <a:r>
              <a:rPr lang="hu-HU" b="0" dirty="0" smtClean="0"/>
              <a:t> kilenc esztendős volt. Ellen White kamaszlány. Mona </a:t>
            </a:r>
            <a:r>
              <a:rPr lang="hu-HU" b="0" dirty="0" err="1" smtClean="0"/>
              <a:t>Gilheno</a:t>
            </a:r>
            <a:r>
              <a:rPr lang="hu-HU" b="0" dirty="0" smtClean="0"/>
              <a:t> tehetséges fiatal nő. Amint felismerte lelki ajándékait, Erna Johnson feltűrte ingujját és belevetette magát a szolgálatba. Ők mindnyájan, ahogy sokan mások is Isten szolgálatának szentelték életüket. Miért ne csatlakoznál te is a szolgáló nők csapatához? </a:t>
            </a:r>
          </a:p>
          <a:p>
            <a:endParaRPr lang="hu-HU" b="0" dirty="0" smtClean="0"/>
          </a:p>
          <a:p>
            <a:r>
              <a:rPr lang="hu-HU" b="0" dirty="0" smtClean="0"/>
              <a:t>Pál apostol az 1Korinthusi levél 13. fejezetében figyelmeztet bennünket, hogy szeretet nélkül semmit</a:t>
            </a:r>
            <a:r>
              <a:rPr lang="hu-HU" b="0" baseline="0" dirty="0" smtClean="0"/>
              <a:t> sem</a:t>
            </a:r>
            <a:r>
              <a:rPr lang="hu-HU" b="0" dirty="0" smtClean="0"/>
              <a:t> érnek lelki ajándékaink.  Imádkozom értetek, hogy tapasztaljátok meg Isten irántatok való szeretetét!  Öntse ki az Ő Szentlelkét rátok, és maradjon is bennetek ma és mindig, hogy továbbítani tudjátok Isten szeretetét mindazoknak, akikkel kapcsolatba kerültök. Hogy felismerjétek lelkesedéseteket és a Lélektől kapott ajándékaitokat. Hogy engedjétek, a Szentlélek formálja át életeteket az Isten országáért szolgáló életté! </a:t>
            </a:r>
            <a:endParaRPr lang="hu-HU" b="1" dirty="0" smtClean="0"/>
          </a:p>
          <a:p>
            <a:endParaRPr lang="hu-HU" b="1" dirty="0" smtClean="0"/>
          </a:p>
          <a:p>
            <a:r>
              <a:rPr lang="hu-HU" b="1" dirty="0" smtClean="0"/>
              <a:t>Áldás</a:t>
            </a:r>
          </a:p>
          <a:p>
            <a:endParaRPr lang="hu-HU" b="1" dirty="0" smtClean="0"/>
          </a:p>
          <a:p>
            <a:r>
              <a:rPr lang="hu-HU" b="0" i="1" dirty="0" smtClean="0">
                <a:solidFill>
                  <a:schemeClr val="tx1"/>
                </a:solidFill>
              </a:rPr>
              <a:t>„A békesség Istene pedig, aki kihozta a halálból a juhoknak nagy pásztorát, örök szövetség vére által, a mi Urunkat, Jézust, tegyen készségesekké titeket minden jóra, hogy cselekedjétek az ő akaratát, azt munkálván ti bennetek, ami kedves ő előtte a Jézus Krisztus által, akinek dicsőség örökkön örökké. Ámen</a:t>
            </a:r>
            <a:r>
              <a:rPr lang="hu-HU" b="0" i="1" baseline="0" dirty="0" smtClean="0">
                <a:solidFill>
                  <a:schemeClr val="tx1"/>
                </a:solidFill>
              </a:rPr>
              <a:t> </a:t>
            </a:r>
            <a:r>
              <a:rPr lang="hu-HU" b="0" dirty="0" smtClean="0"/>
              <a:t>(Zsid 13:20-21).</a:t>
            </a:r>
          </a:p>
          <a:p>
            <a:endParaRPr lang="hu-HU" b="0" dirty="0" smtClean="0"/>
          </a:p>
          <a:p>
            <a:endParaRPr lang="hu-HU" b="1" dirty="0" smtClean="0"/>
          </a:p>
        </p:txBody>
      </p:sp>
      <p:sp>
        <p:nvSpPr>
          <p:cNvPr id="4" name="Slide Number Placeholder 3"/>
          <p:cNvSpPr>
            <a:spLocks noGrp="1"/>
          </p:cNvSpPr>
          <p:nvPr>
            <p:ph type="sldNum" sz="quarter" idx="10"/>
          </p:nvPr>
        </p:nvSpPr>
        <p:spPr/>
        <p:txBody>
          <a:bodyPr/>
          <a:lstStyle/>
          <a:p>
            <a:fld id="{ACEB90C7-E695-1B4C-A15E-5F0596297119}" type="slidenum">
              <a:rPr lang="en-US" smtClean="0"/>
              <a:t>24</a:t>
            </a:fld>
            <a:endParaRPr lang="en-US"/>
          </a:p>
        </p:txBody>
      </p:sp>
    </p:spTree>
    <p:extLst>
      <p:ext uri="{BB962C8B-B14F-4D97-AF65-F5344CB8AC3E}">
        <p14:creationId xmlns:p14="http://schemas.microsoft.com/office/powerpoint/2010/main" val="26131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b="1" i="0" dirty="0" smtClean="0"/>
              <a:t>Idézet a Bibliából: 1Kor 13:2 </a:t>
            </a:r>
            <a:endParaRPr lang="en-US" i="1" dirty="0" smtClean="0"/>
          </a:p>
          <a:p>
            <a:pPr lvl="1"/>
            <a:r>
              <a:rPr lang="hu-HU" b="0" i="0" dirty="0" smtClean="0">
                <a:solidFill>
                  <a:srgbClr val="000000"/>
                </a:solidFill>
                <a:effectLst/>
                <a:latin typeface="Verdana" panose="020B0604030504040204" pitchFamily="34" charset="0"/>
              </a:rPr>
              <a:t>És ha jövendőt tudok is mondani, és minden titkot és minden tudományt ismerek is; és ha egész hitem van is, úgyannyira, hogy hegyeket mozdíthatok ki helyökről, szeretet pedig nincsen én bennem, semmi vagyok.</a:t>
            </a:r>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3</a:t>
            </a:fld>
            <a:endParaRPr lang="en-US"/>
          </a:p>
        </p:txBody>
      </p:sp>
    </p:spTree>
    <p:extLst>
      <p:ext uri="{BB962C8B-B14F-4D97-AF65-F5344CB8AC3E}">
        <p14:creationId xmlns:p14="http://schemas.microsoft.com/office/powerpoint/2010/main" val="121472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b="1" dirty="0" smtClean="0"/>
              <a:t>Idézet a Bibliából: 1Kor 13:3 </a:t>
            </a:r>
            <a:endParaRPr lang="en-AU" dirty="0" smtClean="0"/>
          </a:p>
          <a:p>
            <a:pPr marL="457200" lvl="1" indent="0" algn="l">
              <a:buNone/>
            </a:pPr>
            <a:r>
              <a:rPr lang="hu-HU" b="0" i="0" dirty="0" smtClean="0">
                <a:solidFill>
                  <a:srgbClr val="000000"/>
                </a:solidFill>
                <a:effectLst/>
                <a:latin typeface="Verdana" panose="020B0604030504040204" pitchFamily="34" charset="0"/>
              </a:rPr>
              <a:t>„És ha vagyonomat mind felétetem is, és ha testemet tűzre adom is, szeretet pedig nincsen én bennem, semmi hasznom abból.”</a:t>
            </a:r>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4</a:t>
            </a:fld>
            <a:endParaRPr lang="en-US"/>
          </a:p>
        </p:txBody>
      </p:sp>
    </p:spTree>
    <p:extLst>
      <p:ext uri="{BB962C8B-B14F-4D97-AF65-F5344CB8AC3E}">
        <p14:creationId xmlns:p14="http://schemas.microsoft.com/office/powerpoint/2010/main" val="1861064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b="1" dirty="0" smtClean="0"/>
              <a:t>Idézet a Bibliából: </a:t>
            </a:r>
            <a:r>
              <a:rPr lang="hu-HU" b="1" dirty="0" err="1" smtClean="0"/>
              <a:t>Jóel</a:t>
            </a:r>
            <a:r>
              <a:rPr lang="hu-HU" b="1" dirty="0" smtClean="0"/>
              <a:t> </a:t>
            </a:r>
            <a:r>
              <a:rPr lang="en-US" b="1" baseline="0" dirty="0" smtClean="0"/>
              <a:t>2:28</a:t>
            </a:r>
            <a:endParaRPr lang="en-US" b="1" i="1" baseline="0" dirty="0" smtClean="0"/>
          </a:p>
          <a:p>
            <a:pPr lvl="1"/>
            <a:r>
              <a:rPr lang="hu-HU" b="0" i="0" dirty="0" smtClean="0">
                <a:solidFill>
                  <a:srgbClr val="000000"/>
                </a:solidFill>
                <a:effectLst/>
                <a:latin typeface="Verdana" panose="020B0604030504040204" pitchFamily="34" charset="0"/>
              </a:rPr>
              <a:t>„És lészen azután, hogy kiöntöm lelkemet minden testre, és prófétálnak a ti fiaitok és leányaitok; véneitek álmokat álmodnak; ifjaitok pedig látomásokat látnak.”</a:t>
            </a:r>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EB90C7-E695-1B4C-A15E-5F0596297119}" type="slidenum">
              <a:rPr lang="en-US" smtClean="0"/>
              <a:t>5</a:t>
            </a:fld>
            <a:endParaRPr lang="en-US"/>
          </a:p>
        </p:txBody>
      </p:sp>
    </p:spTree>
    <p:extLst>
      <p:ext uri="{BB962C8B-B14F-4D97-AF65-F5344CB8AC3E}">
        <p14:creationId xmlns:p14="http://schemas.microsoft.com/office/powerpoint/2010/main" val="142648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hu-HU" b="1" dirty="0" smtClean="0"/>
              <a:t>Idézet a Bibliából:</a:t>
            </a:r>
            <a:r>
              <a:rPr lang="hu-HU" b="1" baseline="0" dirty="0" smtClean="0"/>
              <a:t> </a:t>
            </a:r>
            <a:r>
              <a:rPr lang="en-US" b="1" baseline="0" dirty="0" smtClean="0"/>
              <a:t>J</a:t>
            </a:r>
            <a:r>
              <a:rPr lang="hu-HU" b="1" baseline="0" dirty="0" smtClean="0"/>
              <a:t>ó</a:t>
            </a:r>
            <a:r>
              <a:rPr lang="en-US" b="1" baseline="0" dirty="0" smtClean="0"/>
              <a:t>el 2:29</a:t>
            </a:r>
            <a:r>
              <a:rPr lang="hu-HU" b="1" baseline="0" dirty="0" smtClean="0"/>
              <a:t> </a:t>
            </a:r>
          </a:p>
          <a:p>
            <a:pPr algn="l"/>
            <a:r>
              <a:rPr lang="hu-HU" b="0" i="0" baseline="30000" dirty="0" smtClean="0">
                <a:solidFill>
                  <a:schemeClr val="tx1"/>
                </a:solidFill>
                <a:effectLst/>
                <a:latin typeface="+mn-lt"/>
              </a:rPr>
              <a:t>„</a:t>
            </a:r>
            <a:r>
              <a:rPr lang="hu-HU" b="0" i="0" dirty="0" smtClean="0">
                <a:solidFill>
                  <a:srgbClr val="000000"/>
                </a:solidFill>
                <a:effectLst/>
                <a:latin typeface="Verdana" panose="020B0604030504040204" pitchFamily="34" charset="0"/>
              </a:rPr>
              <a:t>Sőt még a szolgákra és szolgálóleányokra is kiöntöm azokban a napokban az én lelkemet.”</a:t>
            </a:r>
            <a:endParaRPr lang="en-AU" i="0" dirty="0" smtClean="0"/>
          </a:p>
        </p:txBody>
      </p:sp>
      <p:sp>
        <p:nvSpPr>
          <p:cNvPr id="4" name="Slide Number Placeholder 3"/>
          <p:cNvSpPr>
            <a:spLocks noGrp="1"/>
          </p:cNvSpPr>
          <p:nvPr>
            <p:ph type="sldNum" sz="quarter" idx="10"/>
          </p:nvPr>
        </p:nvSpPr>
        <p:spPr/>
        <p:txBody>
          <a:bodyPr/>
          <a:lstStyle/>
          <a:p>
            <a:fld id="{ACEB90C7-E695-1B4C-A15E-5F0596297119}" type="slidenum">
              <a:rPr lang="en-US" smtClean="0"/>
              <a:t>6</a:t>
            </a:fld>
            <a:endParaRPr lang="en-US"/>
          </a:p>
        </p:txBody>
      </p:sp>
    </p:spTree>
    <p:extLst>
      <p:ext uri="{BB962C8B-B14F-4D97-AF65-F5344CB8AC3E}">
        <p14:creationId xmlns:p14="http://schemas.microsoft.com/office/powerpoint/2010/main" val="1006392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b="1" dirty="0" smtClean="0"/>
              <a:t>Ajándék a szolgálathoz: Bevezetés </a:t>
            </a:r>
            <a:endParaRPr lang="en-US" b="1" dirty="0" smtClean="0"/>
          </a:p>
          <a:p>
            <a:pPr indent="457200">
              <a:lnSpc>
                <a:spcPct val="107000"/>
              </a:lnSpc>
              <a:spcAft>
                <a:spcPts val="0"/>
              </a:spcAft>
            </a:pPr>
            <a:r>
              <a:rPr lang="hu-HU" sz="1200" dirty="0" smtClean="0">
                <a:effectLst/>
                <a:latin typeface="Trebuchet MS" panose="020B0603020202020204" pitchFamily="34" charset="0"/>
                <a:ea typeface="Calibri" panose="020F0502020204030204" pitchFamily="34" charset="0"/>
                <a:cs typeface="Times New Roman" panose="02020603050405020304" pitchFamily="18" charset="0"/>
              </a:rPr>
              <a:t>Isten </a:t>
            </a:r>
            <a:r>
              <a:rPr lang="hu-HU" sz="1200" b="1" dirty="0" smtClean="0">
                <a:effectLst/>
                <a:latin typeface="Trebuchet MS" panose="020B0603020202020204" pitchFamily="34" charset="0"/>
                <a:ea typeface="Calibri" panose="020F0502020204030204" pitchFamily="34" charset="0"/>
                <a:cs typeface="Times New Roman" panose="02020603050405020304" pitchFamily="18" charset="0"/>
              </a:rPr>
              <a:t>minden hívőnek</a:t>
            </a:r>
            <a:r>
              <a:rPr lang="hu-HU" sz="1200" dirty="0" smtClean="0">
                <a:effectLst/>
                <a:latin typeface="Trebuchet MS" panose="020B0603020202020204" pitchFamily="34" charset="0"/>
                <a:ea typeface="Calibri" panose="020F0502020204030204" pitchFamily="34" charset="0"/>
                <a:cs typeface="Times New Roman" panose="02020603050405020304" pitchFamily="18" charset="0"/>
              </a:rPr>
              <a:t> ad legalább egy lelki ajándékot, függetlenül attól, kik vagyunk, milyen neműek és mennyi idősek.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rebuchet MS" panose="020B0603020202020204" pitchFamily="34" charset="0"/>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hu-HU" sz="1200" dirty="0" smtClean="0">
                <a:effectLst/>
                <a:latin typeface="Trebuchet MS" panose="020B0603020202020204" pitchFamily="34" charset="0"/>
                <a:ea typeface="Calibri" panose="020F0502020204030204" pitchFamily="34" charset="0"/>
                <a:cs typeface="Times New Roman" panose="02020603050405020304" pitchFamily="18" charset="0"/>
              </a:rPr>
              <a:t>Te tudod, mi a lelki ajándékod? Talán még soha nem is gondolkodtál el ezen. Lehet, hogy egyszerűen azt a munkát végezted a gyülekezetben, amire éppen szükség volt. Vezetted a szombatiskolai osztály, ahová gyermekeid jártak. Játszol a harmóniumon a gyülekezetben, mert tudsz zongorázni. Főzöl és mosogatsz, mindig a konyhában találunk.</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0"/>
              </a:spcAft>
            </a:pPr>
            <a:r>
              <a:rPr lang="hu-HU" sz="1200" dirty="0" smtClean="0">
                <a:effectLst/>
                <a:latin typeface="Trebuchet MS" panose="020B0603020202020204" pitchFamily="34" charset="0"/>
                <a:ea typeface="Calibri" panose="020F0502020204030204" pitchFamily="34" charset="0"/>
                <a:cs typeface="Times New Roman" panose="02020603050405020304" pitchFamily="18" charset="0"/>
              </a:rPr>
              <a:t>Miért fontosak a lelki ajándékok? Miért kell tudnunk, mihez kaptunk tehetséget? A Biblia szerint minden lelki ajándék kifejezi számunkra, mi Isten célja az életünkkel. Megmutatja helyünket Isten egyházában, Jézus testében.</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CEB90C7-E695-1B4C-A15E-5F0596297119}" type="slidenum">
              <a:rPr lang="en-US" smtClean="0"/>
              <a:t>7</a:t>
            </a:fld>
            <a:endParaRPr lang="en-US"/>
          </a:p>
        </p:txBody>
      </p:sp>
    </p:spTree>
    <p:extLst>
      <p:ext uri="{BB962C8B-B14F-4D97-AF65-F5344CB8AC3E}">
        <p14:creationId xmlns:p14="http://schemas.microsoft.com/office/powerpoint/2010/main" val="143753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A lelki ajándékok különfélék, de ugyanaz a Szentlélek osztja ki őket. Sokféle módja van a szolgálatnak, de ugyanazt az Istent szolgáljuk. Különféle tevékenységek léteznek, de végzésük során ugyanaz a Szentlélek munkálkodik bennünk. (Lásd:</a:t>
            </a:r>
            <a:r>
              <a:rPr lang="hu-HU" sz="1200" kern="1200" baseline="0" dirty="0" smtClean="0">
                <a:solidFill>
                  <a:schemeClr val="tx1"/>
                </a:solidFill>
                <a:effectLst/>
                <a:latin typeface="+mn-lt"/>
                <a:ea typeface="+mn-ea"/>
                <a:cs typeface="+mn-cs"/>
              </a:rPr>
              <a:t> </a:t>
            </a:r>
            <a:r>
              <a:rPr lang="hu-HU" sz="1200" kern="1200" dirty="0" smtClean="0">
                <a:solidFill>
                  <a:schemeClr val="tx1"/>
                </a:solidFill>
                <a:effectLst/>
                <a:latin typeface="+mn-lt"/>
                <a:ea typeface="+mn-ea"/>
                <a:cs typeface="+mn-cs"/>
              </a:rPr>
              <a:t>1Kor 12:4-6!)</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indent="228600">
              <a:lnSpc>
                <a:spcPct val="107000"/>
              </a:lnSpc>
              <a:spcAft>
                <a:spcPts val="0"/>
              </a:spcAft>
            </a:pPr>
            <a:r>
              <a:rPr lang="hu-HU" sz="1200" dirty="0" smtClean="0">
                <a:effectLst/>
                <a:latin typeface="Trebuchet MS" panose="020B0603020202020204" pitchFamily="34" charset="0"/>
                <a:ea typeface="Calibri" panose="020F0502020204030204" pitchFamily="34" charset="0"/>
                <a:cs typeface="Times New Roman" panose="02020603050405020304" pitchFamily="18" charset="0"/>
              </a:rPr>
              <a:t>Feltetted már valaha magadnak a következő kérdéseket?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0"/>
              </a:spcAft>
            </a:pPr>
            <a:r>
              <a:rPr lang="hu-HU" sz="1200" dirty="0" smtClean="0">
                <a:effectLst/>
                <a:latin typeface="Trebuchet MS" panose="020B0603020202020204" pitchFamily="34" charset="0"/>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hu-HU" sz="1200" dirty="0" smtClean="0">
                <a:effectLst/>
                <a:latin typeface="Trebuchet MS" panose="020B0603020202020204" pitchFamily="34" charset="0"/>
                <a:ea typeface="Calibri" panose="020F0502020204030204" pitchFamily="34" charset="0"/>
                <a:cs typeface="Times New Roman" panose="02020603050405020304" pitchFamily="18" charset="0"/>
              </a:rPr>
              <a:t>Mi Isten akarata az életemmel?</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hu-HU" sz="1200" dirty="0" smtClean="0">
                <a:effectLst/>
                <a:latin typeface="Trebuchet MS" panose="020B0603020202020204" pitchFamily="34" charset="0"/>
                <a:ea typeface="Calibri" panose="020F0502020204030204" pitchFamily="34" charset="0"/>
                <a:cs typeface="Times New Roman" panose="02020603050405020304" pitchFamily="18" charset="0"/>
              </a:rPr>
              <a:t>Mit tehetek a gyülekezetben, az egyházban Krisztus testének építéséért?</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hu-HU" sz="1200" dirty="0" smtClean="0">
                <a:effectLst/>
                <a:latin typeface="Trebuchet MS" panose="020B0603020202020204" pitchFamily="34" charset="0"/>
                <a:ea typeface="Calibri" panose="020F0502020204030204" pitchFamily="34" charset="0"/>
                <a:cs typeface="Times New Roman" panose="02020603050405020304" pitchFamily="18" charset="0"/>
              </a:rPr>
              <a:t>Miért helyezett oda Isten, ahol éppen élek?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Trebuchet MS" panose="020B0603020202020204" pitchFamily="34" charset="0"/>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hu-HU" sz="1200" kern="1200" dirty="0" smtClean="0">
                <a:solidFill>
                  <a:schemeClr val="tx1"/>
                </a:solidFill>
                <a:effectLst/>
                <a:latin typeface="+mn-lt"/>
                <a:ea typeface="+mn-ea"/>
                <a:cs typeface="+mn-cs"/>
              </a:rPr>
              <a:t>Pál apostol szerint lelki ajándékaid meghatározzák, hogyan fog Isten felhasználni (7. v.). Lelki ajándékod felismerése alapvetően meghatározza életcélodat. Lelki ajándékaid használata maradandó beteljesülést hoz életedbe.</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EB90C7-E695-1B4C-A15E-5F0596297119}" type="slidenum">
              <a:rPr lang="en-US" smtClean="0"/>
              <a:t>8</a:t>
            </a:fld>
            <a:endParaRPr lang="en-US"/>
          </a:p>
        </p:txBody>
      </p:sp>
    </p:spTree>
    <p:extLst>
      <p:ext uri="{BB962C8B-B14F-4D97-AF65-F5344CB8AC3E}">
        <p14:creationId xmlns:p14="http://schemas.microsoft.com/office/powerpoint/2010/main" val="778662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Istentől kapott tehetségünk felfedezése az életöröm része.  Ha felismerjük </a:t>
            </a:r>
            <a:r>
              <a:rPr lang="hu-HU" sz="1200" b="1" kern="1200" dirty="0" smtClean="0">
                <a:solidFill>
                  <a:schemeClr val="tx1"/>
                </a:solidFill>
                <a:effectLst/>
                <a:latin typeface="+mn-lt"/>
                <a:ea typeface="+mn-ea"/>
                <a:cs typeface="+mn-cs"/>
              </a:rPr>
              <a:t>lelki ajándékainkat,</a:t>
            </a:r>
            <a:r>
              <a:rPr lang="hu-HU" sz="1200" kern="1200" dirty="0" smtClean="0">
                <a:solidFill>
                  <a:schemeClr val="tx1"/>
                </a:solidFill>
                <a:effectLst/>
                <a:latin typeface="+mn-lt"/>
                <a:ea typeface="+mn-ea"/>
                <a:cs typeface="+mn-cs"/>
              </a:rPr>
              <a:t> képesek leszünk teljes mértékben szolgálni Jézust a gyülekezetben és a környezetünkben. </a:t>
            </a:r>
          </a:p>
          <a:p>
            <a:r>
              <a:rPr lang="hu-HU" sz="1200" kern="1200" dirty="0" smtClean="0">
                <a:solidFill>
                  <a:schemeClr val="tx1"/>
                </a:solidFill>
                <a:effectLst/>
                <a:latin typeface="+mn-lt"/>
                <a:ea typeface="+mn-ea"/>
                <a:cs typeface="+mn-cs"/>
              </a:rPr>
              <a:t>Az élet örömeihez tartozik Istentől kapott </a:t>
            </a:r>
            <a:r>
              <a:rPr lang="hu-HU" sz="1200" b="1" kern="1200" dirty="0" smtClean="0">
                <a:solidFill>
                  <a:schemeClr val="tx1"/>
                </a:solidFill>
                <a:effectLst/>
                <a:latin typeface="+mn-lt"/>
                <a:ea typeface="+mn-ea"/>
                <a:cs typeface="+mn-cs"/>
              </a:rPr>
              <a:t>elkötelezettségünk </a:t>
            </a:r>
            <a:r>
              <a:rPr lang="hu-HU" sz="1200" kern="1200" dirty="0" smtClean="0">
                <a:solidFill>
                  <a:schemeClr val="tx1"/>
                </a:solidFill>
                <a:effectLst/>
                <a:latin typeface="+mn-lt"/>
                <a:ea typeface="+mn-ea"/>
                <a:cs typeface="+mn-cs"/>
              </a:rPr>
              <a:t>felfedezésének folyamata is. Ha ismerjük ajándékainkat, tisztáznunk kell indulatainkat is.</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 a tanításhoz van tehetségünk, érzéseink megmutathatják, hogyan használjuk azt. Például, a kisgyermekek, a fiatalok, vagy a felnőttek tanítása lelkesít jobban? A tehetség ugyanaz, de a lelkesedés iránya különböző lehet. </a:t>
            </a:r>
          </a:p>
          <a:p>
            <a:r>
              <a:rPr lang="hu-HU" sz="1200" kern="1200" dirty="0" smtClean="0">
                <a:solidFill>
                  <a:schemeClr val="tx1"/>
                </a:solidFill>
                <a:effectLst/>
                <a:latin typeface="+mn-lt"/>
                <a:ea typeface="+mn-ea"/>
                <a:cs typeface="+mn-cs"/>
              </a:rPr>
              <a:t>Vitathatatlan bibliai tény, hogy Isten mindnyájunknak ad legalább egy lelki ajándékot. Hívő vagy? Akkor van legalább egy lelki ajándékod! Nem vagy kíváncsi rá, vajon mi az? Ha egyszer felismered, mi a lelki ajándékod, és hogyan szolgáld az Urat, Isten használni tud téged. Ő mindig felvértezi a készséges tanítványt.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EB90C7-E695-1B4C-A15E-5F0596297119}" type="slidenum">
              <a:rPr lang="en-US" smtClean="0"/>
              <a:t>9</a:t>
            </a:fld>
            <a:endParaRPr lang="en-US"/>
          </a:p>
        </p:txBody>
      </p:sp>
    </p:spTree>
    <p:extLst>
      <p:ext uri="{BB962C8B-B14F-4D97-AF65-F5344CB8AC3E}">
        <p14:creationId xmlns:p14="http://schemas.microsoft.com/office/powerpoint/2010/main" val="21411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65B488-BA94-A444-82D6-398CCF54BF5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55777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5B488-BA94-A444-82D6-398CCF54BF5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8384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5B488-BA94-A444-82D6-398CCF54BF5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49460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5B488-BA94-A444-82D6-398CCF54BF5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81101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65B488-BA94-A444-82D6-398CCF54BF57}" type="datetimeFigureOut">
              <a:rPr lang="en-US" smtClean="0"/>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61001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65B488-BA94-A444-82D6-398CCF54BF57}"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35567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65B488-BA94-A444-82D6-398CCF54BF57}" type="datetimeFigureOut">
              <a:rPr lang="en-US" smtClean="0"/>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141823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65B488-BA94-A444-82D6-398CCF54BF57}" type="datetimeFigureOut">
              <a:rPr lang="en-US" smtClean="0"/>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130057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5B488-BA94-A444-82D6-398CCF54BF57}" type="datetimeFigureOut">
              <a:rPr lang="en-US" smtClean="0"/>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173980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5B488-BA94-A444-82D6-398CCF54BF57}"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73218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5B488-BA94-A444-82D6-398CCF54BF57}" type="datetimeFigureOut">
              <a:rPr lang="en-US" smtClean="0"/>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2BDEC-9AB4-A74C-94D8-A89FDF4F54DF}" type="slidenum">
              <a:rPr lang="en-US" smtClean="0"/>
              <a:t>‹#›</a:t>
            </a:fld>
            <a:endParaRPr lang="en-US"/>
          </a:p>
        </p:txBody>
      </p:sp>
    </p:spTree>
    <p:extLst>
      <p:ext uri="{BB962C8B-B14F-4D97-AF65-F5344CB8AC3E}">
        <p14:creationId xmlns:p14="http://schemas.microsoft.com/office/powerpoint/2010/main" val="79667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5B488-BA94-A444-82D6-398CCF54BF57}" type="datetimeFigureOut">
              <a:rPr lang="en-US" smtClean="0"/>
              <a:t>5/18/2017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2BDEC-9AB4-A74C-94D8-A89FDF4F54DF}" type="slidenum">
              <a:rPr lang="en-US" smtClean="0"/>
              <a:t>‹#›</a:t>
            </a:fld>
            <a:endParaRPr lang="en-US"/>
          </a:p>
        </p:txBody>
      </p:sp>
    </p:spTree>
    <p:extLst>
      <p:ext uri="{BB962C8B-B14F-4D97-AF65-F5344CB8AC3E}">
        <p14:creationId xmlns:p14="http://schemas.microsoft.com/office/powerpoint/2010/main" val="1721009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
        <p:nvSpPr>
          <p:cNvPr id="2" name="Title 1"/>
          <p:cNvSpPr>
            <a:spLocks noGrp="1"/>
          </p:cNvSpPr>
          <p:nvPr>
            <p:ph type="ctrTitle"/>
          </p:nvPr>
        </p:nvSpPr>
        <p:spPr>
          <a:xfrm>
            <a:off x="910088" y="2606607"/>
            <a:ext cx="7772400" cy="2387600"/>
          </a:xfrm>
        </p:spPr>
        <p:txBody>
          <a:bodyPr>
            <a:normAutofit fontScale="90000"/>
          </a:bodyPr>
          <a:lstStyle/>
          <a:p>
            <a:r>
              <a:rPr lang="hu-HU" b="1" dirty="0" smtClean="0">
                <a:solidFill>
                  <a:srgbClr val="FFFF00"/>
                </a:solidFill>
                <a:latin typeface="Avenir Next" charset="0"/>
                <a:ea typeface="Avenir Next" charset="0"/>
                <a:cs typeface="Avenir Next" charset="0"/>
              </a:rPr>
              <a:t>SZOLGÁLATRA KAPOTT LELKI AJÁNDÉKAINK</a:t>
            </a:r>
            <a:endParaRPr lang="hu-HU" b="1" dirty="0">
              <a:solidFill>
                <a:srgbClr val="FFFF00"/>
              </a:solidFill>
              <a:latin typeface="Avenir Next" charset="0"/>
              <a:ea typeface="Avenir Next" charset="0"/>
              <a:cs typeface="Avenir Next" charset="0"/>
            </a:endParaRPr>
          </a:p>
        </p:txBody>
      </p:sp>
      <p:sp>
        <p:nvSpPr>
          <p:cNvPr id="3" name="Subtitle 2"/>
          <p:cNvSpPr>
            <a:spLocks noGrp="1"/>
          </p:cNvSpPr>
          <p:nvPr>
            <p:ph type="subTitle" idx="1"/>
          </p:nvPr>
        </p:nvSpPr>
        <p:spPr>
          <a:xfrm>
            <a:off x="1162135" y="5148678"/>
            <a:ext cx="6858000" cy="1247535"/>
          </a:xfrm>
        </p:spPr>
        <p:txBody>
          <a:bodyPr>
            <a:normAutofit/>
          </a:bodyPr>
          <a:lstStyle/>
          <a:p>
            <a:r>
              <a:rPr lang="hu-HU" sz="1800" b="1" dirty="0" smtClean="0">
                <a:solidFill>
                  <a:schemeClr val="bg1"/>
                </a:solidFill>
                <a:effectLst>
                  <a:outerShdw blurRad="38100" dist="38100" dir="2700000" algn="tl">
                    <a:srgbClr val="000000">
                      <a:alpha val="43137"/>
                    </a:srgbClr>
                  </a:outerShdw>
                </a:effectLst>
              </a:rPr>
              <a:t>Készítette: </a:t>
            </a:r>
            <a:r>
              <a:rPr lang="en-US" sz="1800" b="1" dirty="0" smtClean="0">
                <a:solidFill>
                  <a:schemeClr val="bg1"/>
                </a:solidFill>
                <a:effectLst>
                  <a:outerShdw blurRad="38100" dist="38100" dir="2700000" algn="tl">
                    <a:srgbClr val="000000">
                      <a:alpha val="43137"/>
                    </a:srgbClr>
                  </a:outerShdw>
                </a:effectLst>
              </a:rPr>
              <a:t>Erna K. Johnson</a:t>
            </a:r>
          </a:p>
          <a:p>
            <a:r>
              <a:rPr lang="hu-HU" sz="1800" b="1" dirty="0" smtClean="0">
                <a:solidFill>
                  <a:schemeClr val="bg1"/>
                </a:solidFill>
                <a:effectLst>
                  <a:outerShdw blurRad="38100" dist="38100" dir="2700000" algn="tl">
                    <a:srgbClr val="000000">
                      <a:alpha val="43137"/>
                    </a:srgbClr>
                  </a:outerShdw>
                </a:effectLst>
              </a:rPr>
              <a:t>A Hetednapi Adventista Egyház Dél-csendes-óceáni Divíziója </a:t>
            </a:r>
          </a:p>
          <a:p>
            <a:r>
              <a:rPr lang="hu-HU" sz="1800" b="1" dirty="0" smtClean="0">
                <a:solidFill>
                  <a:schemeClr val="bg1"/>
                </a:solidFill>
                <a:effectLst>
                  <a:outerShdw blurRad="38100" dist="38100" dir="2700000" algn="tl">
                    <a:srgbClr val="000000">
                      <a:alpha val="43137"/>
                    </a:srgbClr>
                  </a:outerShdw>
                </a:effectLst>
              </a:rPr>
              <a:t>Női Szolgálatok Osztályának igazgatója</a:t>
            </a:r>
            <a:endParaRPr lang="en-US" sz="1800" b="1"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067" y="5635099"/>
            <a:ext cx="832001" cy="582010"/>
          </a:xfrm>
          <a:prstGeom prst="rect">
            <a:avLst/>
          </a:prstGeom>
        </p:spPr>
      </p:pic>
    </p:spTree>
    <p:extLst>
      <p:ext uri="{BB962C8B-B14F-4D97-AF65-F5344CB8AC3E}">
        <p14:creationId xmlns:p14="http://schemas.microsoft.com/office/powerpoint/2010/main" val="1144948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0" y="0"/>
            <a:ext cx="9112484" cy="6858000"/>
          </a:xfrm>
          <a:prstGeom prst="rect">
            <a:avLst/>
          </a:prstGeom>
        </p:spPr>
      </p:pic>
      <p:sp>
        <p:nvSpPr>
          <p:cNvPr id="2" name="Title 1"/>
          <p:cNvSpPr>
            <a:spLocks noGrp="1"/>
          </p:cNvSpPr>
          <p:nvPr>
            <p:ph type="title"/>
          </p:nvPr>
        </p:nvSpPr>
        <p:spPr>
          <a:xfrm>
            <a:off x="1249751" y="537656"/>
            <a:ext cx="7886700" cy="1325563"/>
          </a:xfrm>
        </p:spPr>
        <p:txBody>
          <a:bodyPr>
            <a:normAutofit/>
          </a:bodyPr>
          <a:lstStyle/>
          <a:p>
            <a:pPr algn="ctr"/>
            <a:r>
              <a:rPr lang="hu-HU" sz="4000" b="1" i="1" dirty="0" smtClean="0">
                <a:solidFill>
                  <a:schemeClr val="bg1"/>
                </a:solidFill>
                <a:effectLst>
                  <a:outerShdw blurRad="38100" dist="38100" dir="2700000" algn="tl">
                    <a:srgbClr val="000000">
                      <a:alpha val="43137"/>
                    </a:srgbClr>
                  </a:outerShdw>
                </a:effectLst>
                <a:latin typeface="Palatino Linotype" charset="0"/>
                <a:ea typeface="Palatino Linotype" charset="0"/>
                <a:cs typeface="Palatino Linotype" charset="0"/>
              </a:rPr>
              <a:t>Erna Johnson</a:t>
            </a:r>
            <a:br>
              <a:rPr lang="hu-HU" sz="4000" b="1" i="1" dirty="0" smtClean="0">
                <a:solidFill>
                  <a:schemeClr val="bg1"/>
                </a:solidFill>
                <a:effectLst>
                  <a:outerShdw blurRad="38100" dist="38100" dir="2700000" algn="tl">
                    <a:srgbClr val="000000">
                      <a:alpha val="43137"/>
                    </a:srgbClr>
                  </a:outerShdw>
                </a:effectLst>
                <a:latin typeface="Palatino Linotype" charset="0"/>
                <a:ea typeface="Palatino Linotype" charset="0"/>
                <a:cs typeface="Palatino Linotype" charset="0"/>
              </a:rPr>
            </a:br>
            <a:r>
              <a:rPr lang="hu-HU" sz="4000" b="1" dirty="0" smtClean="0">
                <a:solidFill>
                  <a:schemeClr val="bg1"/>
                </a:solidFill>
                <a:effectLst>
                  <a:outerShdw blurRad="38100" dist="38100" dir="2700000" algn="tl">
                    <a:srgbClr val="000000">
                      <a:alpha val="43137"/>
                    </a:srgbClr>
                  </a:outerShdw>
                </a:effectLst>
              </a:rPr>
              <a:t>A Női szolgálatok Osztályának vezetője</a:t>
            </a:r>
            <a:endParaRPr lang="hu-HU" sz="4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2347240"/>
            <a:ext cx="7886700" cy="3275518"/>
          </a:xfrm>
        </p:spPr>
        <p:txBody>
          <a:bodyPr>
            <a:normAutofit lnSpcReduction="10000"/>
          </a:bodyPr>
          <a:lstStyle/>
          <a:p>
            <a:pPr>
              <a:lnSpc>
                <a:spcPct val="100000"/>
              </a:lnSpc>
              <a:spcBef>
                <a:spcPts val="0"/>
              </a:spcBef>
            </a:pPr>
            <a:r>
              <a:rPr lang="hu-HU" dirty="0" smtClean="0"/>
              <a:t>Miután felismerte, hogyan kapcsolhatja össze lelki ajándékait a tinik iránti rajongásával, Erna konferenciák százait szervezte fiatal lányok számára és másokat is példája követésére képezett ki.</a:t>
            </a:r>
          </a:p>
          <a:p>
            <a:pPr>
              <a:lnSpc>
                <a:spcPct val="100000"/>
              </a:lnSpc>
              <a:spcBef>
                <a:spcPts val="0"/>
              </a:spcBef>
            </a:pPr>
            <a:endParaRPr lang="hu-HU" dirty="0" smtClean="0"/>
          </a:p>
          <a:p>
            <a:r>
              <a:rPr lang="hu-HU" dirty="0"/>
              <a:t>Erna azt kívánja, bárcsak már lelkész-feleségi életútja elején felismerte és megértette volna Lélektől kapott ajándékát.  </a:t>
            </a:r>
          </a:p>
        </p:txBody>
      </p:sp>
    </p:spTree>
    <p:extLst>
      <p:ext uri="{BB962C8B-B14F-4D97-AF65-F5344CB8AC3E}">
        <p14:creationId xmlns:p14="http://schemas.microsoft.com/office/powerpoint/2010/main" val="102650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0" y="0"/>
            <a:ext cx="9112484" cy="6858000"/>
          </a:xfrm>
          <a:prstGeom prst="rect">
            <a:avLst/>
          </a:prstGeom>
        </p:spPr>
      </p:pic>
      <p:sp>
        <p:nvSpPr>
          <p:cNvPr id="2" name="Title 1"/>
          <p:cNvSpPr>
            <a:spLocks noGrp="1"/>
          </p:cNvSpPr>
          <p:nvPr>
            <p:ph type="title"/>
          </p:nvPr>
        </p:nvSpPr>
        <p:spPr>
          <a:xfrm>
            <a:off x="1577555" y="589415"/>
            <a:ext cx="7561869" cy="1325563"/>
          </a:xfrm>
        </p:spPr>
        <p:txBody>
          <a:bodyPr>
            <a:normAutofit/>
          </a:bodyPr>
          <a:lstStyle/>
          <a:p>
            <a:pPr algn="ctr"/>
            <a:r>
              <a:rPr lang="hu-HU" i="1" dirty="0" smtClean="0">
                <a:solidFill>
                  <a:schemeClr val="bg1"/>
                </a:solidFill>
                <a:effectLst>
                  <a:outerShdw blurRad="38100" dist="38100" dir="2700000" algn="tl">
                    <a:srgbClr val="000000">
                      <a:alpha val="43137"/>
                    </a:srgbClr>
                  </a:outerShdw>
                </a:effectLst>
                <a:latin typeface="+mn-lt"/>
                <a:ea typeface="Palatino Linotype" charset="0"/>
                <a:cs typeface="Palatino Linotype" charset="0"/>
              </a:rPr>
              <a:t>Mona </a:t>
            </a:r>
            <a:r>
              <a:rPr lang="hu-HU" i="1" dirty="0" err="1" smtClean="0">
                <a:solidFill>
                  <a:schemeClr val="bg1"/>
                </a:solidFill>
                <a:effectLst>
                  <a:outerShdw blurRad="38100" dist="38100" dir="2700000" algn="tl">
                    <a:srgbClr val="000000">
                      <a:alpha val="43137"/>
                    </a:srgbClr>
                  </a:outerShdw>
                </a:effectLst>
                <a:latin typeface="+mn-lt"/>
                <a:ea typeface="Palatino Linotype" charset="0"/>
                <a:cs typeface="Palatino Linotype" charset="0"/>
              </a:rPr>
              <a:t>Giheno</a:t>
            </a:r>
            <a:r>
              <a:rPr lang="hu-HU" i="1" dirty="0" smtClean="0">
                <a:solidFill>
                  <a:schemeClr val="bg1"/>
                </a:solidFill>
                <a:effectLst>
                  <a:outerShdw blurRad="38100" dist="38100" dir="2700000" algn="tl">
                    <a:srgbClr val="000000">
                      <a:alpha val="43137"/>
                    </a:srgbClr>
                  </a:outerShdw>
                </a:effectLst>
                <a:latin typeface="+mn-lt"/>
                <a:ea typeface="Palatino Linotype" charset="0"/>
                <a:cs typeface="Palatino Linotype" charset="0"/>
              </a:rPr>
              <a:t/>
            </a:r>
            <a:br>
              <a:rPr lang="hu-HU" i="1" dirty="0" smtClean="0">
                <a:solidFill>
                  <a:schemeClr val="bg1"/>
                </a:solidFill>
                <a:effectLst>
                  <a:outerShdw blurRad="38100" dist="38100" dir="2700000" algn="tl">
                    <a:srgbClr val="000000">
                      <a:alpha val="43137"/>
                    </a:srgbClr>
                  </a:outerShdw>
                </a:effectLst>
                <a:latin typeface="+mn-lt"/>
                <a:ea typeface="Palatino Linotype" charset="0"/>
                <a:cs typeface="Palatino Linotype" charset="0"/>
              </a:rPr>
            </a:br>
            <a:r>
              <a:rPr lang="hu-HU" sz="4000" dirty="0" smtClean="0">
                <a:solidFill>
                  <a:schemeClr val="bg1"/>
                </a:solidFill>
                <a:effectLst>
                  <a:outerShdw blurRad="38100" dist="38100" dir="2700000" algn="tl">
                    <a:srgbClr val="000000">
                      <a:alpha val="43137"/>
                    </a:srgbClr>
                  </a:outerShdw>
                </a:effectLst>
                <a:latin typeface="+mn-lt"/>
              </a:rPr>
              <a:t>a fiatal lányok tanácsadója </a:t>
            </a:r>
            <a:endParaRPr lang="hu-HU" sz="4000" dirty="0">
              <a:solidFill>
                <a:schemeClr val="bg1"/>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63156" y="2222440"/>
            <a:ext cx="7886700" cy="4351338"/>
          </a:xfrm>
        </p:spPr>
        <p:txBody>
          <a:bodyPr>
            <a:normAutofit lnSpcReduction="10000"/>
          </a:bodyPr>
          <a:lstStyle/>
          <a:p>
            <a:pPr>
              <a:lnSpc>
                <a:spcPct val="100000"/>
              </a:lnSpc>
              <a:spcBef>
                <a:spcPts val="0"/>
              </a:spcBef>
              <a:defRPr/>
            </a:pPr>
            <a:r>
              <a:rPr lang="en-US" dirty="0" smtClean="0"/>
              <a:t>Mona </a:t>
            </a:r>
            <a:r>
              <a:rPr lang="hu-HU" dirty="0" smtClean="0"/>
              <a:t>felismerte, hogy a tanítás és a tizenéves lányok lelki gondozása az ő lelki ajándéka. </a:t>
            </a:r>
            <a:endParaRPr lang="en-US" dirty="0" smtClean="0"/>
          </a:p>
          <a:p>
            <a:pPr marL="0" indent="0">
              <a:lnSpc>
                <a:spcPct val="100000"/>
              </a:lnSpc>
              <a:spcBef>
                <a:spcPts val="0"/>
              </a:spcBef>
              <a:buNone/>
              <a:defRPr/>
            </a:pPr>
            <a:endParaRPr lang="en-US" dirty="0"/>
          </a:p>
          <a:p>
            <a:pPr>
              <a:lnSpc>
                <a:spcPct val="100000"/>
              </a:lnSpc>
              <a:spcBef>
                <a:spcPts val="0"/>
              </a:spcBef>
              <a:defRPr/>
            </a:pPr>
            <a:r>
              <a:rPr lang="en-US" dirty="0" smtClean="0"/>
              <a:t>Mona </a:t>
            </a:r>
            <a:r>
              <a:rPr lang="hu-HU" dirty="0"/>
              <a:t>A Női Szolgálatok erőforrásainak, több programjának </a:t>
            </a:r>
            <a:r>
              <a:rPr lang="hu-HU" dirty="0" smtClean="0"/>
              <a:t>, </a:t>
            </a:r>
            <a:r>
              <a:rPr lang="hu-HU" i="1" dirty="0" smtClean="0"/>
              <a:t>(Valódi </a:t>
            </a:r>
            <a:r>
              <a:rPr lang="hu-HU" i="1" dirty="0"/>
              <a:t>szépség, Az igazi én, A valódi barátok, és Az igazi </a:t>
            </a:r>
            <a:r>
              <a:rPr lang="hu-HU" i="1" dirty="0" smtClean="0"/>
              <a:t>szeretet) </a:t>
            </a:r>
            <a:r>
              <a:rPr lang="hu-HU" dirty="0" smtClean="0"/>
              <a:t>előadója, valamint kislányoknak is szervez programokat. </a:t>
            </a:r>
            <a:endParaRPr lang="en-US" dirty="0" smtClean="0"/>
          </a:p>
          <a:p>
            <a:pPr marL="0" indent="0">
              <a:lnSpc>
                <a:spcPct val="100000"/>
              </a:lnSpc>
              <a:spcBef>
                <a:spcPts val="0"/>
              </a:spcBef>
              <a:buNone/>
              <a:defRPr/>
            </a:pPr>
            <a:endParaRPr lang="en-US" dirty="0"/>
          </a:p>
          <a:p>
            <a:pPr>
              <a:lnSpc>
                <a:spcPct val="100000"/>
              </a:lnSpc>
              <a:spcBef>
                <a:spcPts val="0"/>
              </a:spcBef>
            </a:pPr>
            <a:r>
              <a:rPr lang="en-US" dirty="0" smtClean="0"/>
              <a:t>Mona </a:t>
            </a:r>
            <a:r>
              <a:rPr lang="hu-HU" dirty="0" smtClean="0"/>
              <a:t>fiatal lányoknak szóló televíziós sorozatokat készít a </a:t>
            </a:r>
            <a:r>
              <a:rPr lang="en-US" dirty="0" smtClean="0"/>
              <a:t>Hope </a:t>
            </a:r>
            <a:r>
              <a:rPr lang="hu-HU" dirty="0" err="1" smtClean="0"/>
              <a:t>Channel</a:t>
            </a:r>
            <a:r>
              <a:rPr lang="hu-HU" dirty="0" smtClean="0"/>
              <a:t> (Remény) </a:t>
            </a:r>
            <a:r>
              <a:rPr lang="en-US" dirty="0" smtClean="0"/>
              <a:t>TV</a:t>
            </a:r>
            <a:r>
              <a:rPr lang="hu-HU" dirty="0" err="1" smtClean="0"/>
              <a:t>-csatornának</a:t>
            </a:r>
            <a:r>
              <a:rPr lang="hu-HU" dirty="0" smtClean="0"/>
              <a:t>. </a:t>
            </a:r>
            <a:endParaRPr lang="en-US" dirty="0" smtClean="0"/>
          </a:p>
        </p:txBody>
      </p:sp>
    </p:spTree>
    <p:extLst>
      <p:ext uri="{BB962C8B-B14F-4D97-AF65-F5344CB8AC3E}">
        <p14:creationId xmlns:p14="http://schemas.microsoft.com/office/powerpoint/2010/main" val="1692263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0" y="0"/>
            <a:ext cx="9112484" cy="6858000"/>
          </a:xfrm>
          <a:prstGeom prst="rect">
            <a:avLst/>
          </a:prstGeom>
        </p:spPr>
      </p:pic>
      <p:sp>
        <p:nvSpPr>
          <p:cNvPr id="2" name="Title 1"/>
          <p:cNvSpPr>
            <a:spLocks noGrp="1"/>
          </p:cNvSpPr>
          <p:nvPr>
            <p:ph type="title"/>
          </p:nvPr>
        </p:nvSpPr>
        <p:spPr>
          <a:xfrm>
            <a:off x="1059973" y="416885"/>
            <a:ext cx="7886700" cy="1325563"/>
          </a:xfrm>
        </p:spPr>
        <p:txBody>
          <a:bodyPr>
            <a:normAutofit fontScale="90000"/>
          </a:bodyPr>
          <a:lstStyle/>
          <a:p>
            <a:pPr algn="ctr"/>
            <a:r>
              <a:rPr lang="en-US" b="1" i="1" dirty="0" smtClean="0">
                <a:solidFill>
                  <a:schemeClr val="bg1"/>
                </a:solidFill>
                <a:effectLst>
                  <a:outerShdw blurRad="38100" dist="38100" dir="2700000" algn="tl">
                    <a:srgbClr val="000000">
                      <a:alpha val="43137"/>
                    </a:srgbClr>
                  </a:outerShdw>
                </a:effectLst>
                <a:latin typeface="Palatino Linotype" charset="0"/>
                <a:ea typeface="Palatino Linotype" charset="0"/>
                <a:cs typeface="Palatino Linotype" charset="0"/>
              </a:rPr>
              <a:t>Catherine Booth</a:t>
            </a:r>
            <a:br>
              <a:rPr lang="en-US" b="1" i="1" dirty="0" smtClean="0">
                <a:solidFill>
                  <a:schemeClr val="bg1"/>
                </a:solidFill>
                <a:effectLst>
                  <a:outerShdw blurRad="38100" dist="38100" dir="2700000" algn="tl">
                    <a:srgbClr val="000000">
                      <a:alpha val="43137"/>
                    </a:srgbClr>
                  </a:outerShdw>
                </a:effectLst>
                <a:latin typeface="Palatino Linotype" charset="0"/>
                <a:ea typeface="Palatino Linotype" charset="0"/>
                <a:cs typeface="Palatino Linotype" charset="0"/>
              </a:rPr>
            </a:br>
            <a:r>
              <a:rPr lang="hu-HU" b="1" i="1" dirty="0" smtClean="0">
                <a:solidFill>
                  <a:schemeClr val="bg1"/>
                </a:solidFill>
                <a:effectLst>
                  <a:outerShdw blurRad="38100" dist="38100" dir="2700000" algn="tl">
                    <a:srgbClr val="000000">
                      <a:alpha val="43137"/>
                    </a:srgbClr>
                  </a:outerShdw>
                </a:effectLst>
                <a:latin typeface="Palatino Linotype" charset="0"/>
                <a:ea typeface="Palatino Linotype" charset="0"/>
                <a:cs typeface="Palatino Linotype" charset="0"/>
              </a:rPr>
              <a:t>az</a:t>
            </a:r>
            <a:r>
              <a:rPr lang="hu-HU" b="1" dirty="0" smtClean="0">
                <a:solidFill>
                  <a:schemeClr val="bg1"/>
                </a:solidFill>
                <a:effectLst>
                  <a:outerShdw blurRad="38100" dist="38100" dir="2700000" algn="tl">
                    <a:srgbClr val="000000">
                      <a:alpha val="43137"/>
                    </a:srgbClr>
                  </a:outerShdw>
                </a:effectLst>
              </a:rPr>
              <a:t> Üdvhadsereg szülőanyja</a:t>
            </a:r>
            <a:br>
              <a:rPr lang="hu-HU" b="1" dirty="0" smtClean="0">
                <a:solidFill>
                  <a:schemeClr val="bg1"/>
                </a:solidFill>
                <a:effectLst>
                  <a:outerShdw blurRad="38100" dist="38100" dir="2700000" algn="tl">
                    <a:srgbClr val="000000">
                      <a:alpha val="43137"/>
                    </a:srgbClr>
                  </a:outerShdw>
                </a:effectLst>
              </a:rPr>
            </a:br>
            <a:r>
              <a:rPr lang="en-US" sz="2100" b="1" dirty="0" smtClean="0">
                <a:solidFill>
                  <a:schemeClr val="bg1"/>
                </a:solidFill>
                <a:effectLst>
                  <a:outerShdw blurRad="38100" dist="38100" dir="2700000" algn="tl">
                    <a:srgbClr val="000000">
                      <a:alpha val="43137"/>
                    </a:srgbClr>
                  </a:outerShdw>
                </a:effectLst>
                <a:latin typeface="+mn-lt"/>
              </a:rPr>
              <a:t>1829-1890</a:t>
            </a:r>
            <a:endParaRPr lang="en-US" sz="2100" b="1" dirty="0">
              <a:solidFill>
                <a:schemeClr val="bg1"/>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628650" y="2532990"/>
            <a:ext cx="7886700" cy="3574511"/>
          </a:xfrm>
        </p:spPr>
        <p:txBody>
          <a:bodyPr>
            <a:normAutofit/>
          </a:bodyPr>
          <a:lstStyle/>
          <a:p>
            <a:pPr>
              <a:lnSpc>
                <a:spcPct val="100000"/>
              </a:lnSpc>
              <a:spcBef>
                <a:spcPts val="0"/>
              </a:spcBef>
              <a:defRPr/>
            </a:pPr>
            <a:r>
              <a:rPr lang="hu-HU" dirty="0" smtClean="0"/>
              <a:t>Bár </a:t>
            </a:r>
            <a:r>
              <a:rPr lang="hu-HU" dirty="0" err="1" smtClean="0"/>
              <a:t>Catherine</a:t>
            </a:r>
            <a:r>
              <a:rPr lang="hu-HU" dirty="0" smtClean="0"/>
              <a:t> egész életében súlyos betegségektől szenvedett, férjével, William </a:t>
            </a:r>
            <a:r>
              <a:rPr lang="hu-HU" dirty="0" err="1" smtClean="0"/>
              <a:t>Booth-szal</a:t>
            </a:r>
            <a:r>
              <a:rPr lang="hu-HU" dirty="0" smtClean="0"/>
              <a:t> elindítottak egy mozgalmat, ami később az Üdvhadsereg néven vált ismertté. </a:t>
            </a:r>
          </a:p>
          <a:p>
            <a:pPr>
              <a:lnSpc>
                <a:spcPct val="100000"/>
              </a:lnSpc>
              <a:spcBef>
                <a:spcPts val="0"/>
              </a:spcBef>
              <a:defRPr/>
            </a:pPr>
            <a:endParaRPr lang="hu-HU" dirty="0" smtClean="0"/>
          </a:p>
          <a:p>
            <a:pPr>
              <a:lnSpc>
                <a:spcPct val="100000"/>
              </a:lnSpc>
              <a:spcBef>
                <a:spcPts val="0"/>
              </a:spcBef>
              <a:defRPr/>
            </a:pPr>
            <a:r>
              <a:rPr lang="hu-HU" dirty="0" err="1" smtClean="0"/>
              <a:t>Catherine</a:t>
            </a:r>
            <a:r>
              <a:rPr lang="hu-HU" dirty="0" smtClean="0"/>
              <a:t> elkötelezettsége már kilencesztendős korában meghatározta élethosszig tartó küldetését: segíteni a szegényeket és az elnyomottakat. </a:t>
            </a:r>
            <a:endParaRPr lang="en-US" dirty="0" smtClean="0"/>
          </a:p>
        </p:txBody>
      </p:sp>
    </p:spTree>
    <p:extLst>
      <p:ext uri="{BB962C8B-B14F-4D97-AF65-F5344CB8AC3E}">
        <p14:creationId xmlns:p14="http://schemas.microsoft.com/office/powerpoint/2010/main" val="168687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12484" cy="6858000"/>
          </a:xfrm>
          <a:prstGeom prst="rect">
            <a:avLst/>
          </a:prstGeom>
        </p:spPr>
      </p:pic>
      <p:sp>
        <p:nvSpPr>
          <p:cNvPr id="2" name="Title 1"/>
          <p:cNvSpPr>
            <a:spLocks noGrp="1"/>
          </p:cNvSpPr>
          <p:nvPr>
            <p:ph type="title"/>
          </p:nvPr>
        </p:nvSpPr>
        <p:spPr>
          <a:xfrm>
            <a:off x="990960" y="416885"/>
            <a:ext cx="7886700" cy="1325563"/>
          </a:xfrm>
        </p:spPr>
        <p:txBody>
          <a:bodyPr>
            <a:normAutofit fontScale="90000"/>
          </a:bodyPr>
          <a:lstStyle/>
          <a:p>
            <a:pPr algn="ctr"/>
            <a:r>
              <a:rPr lang="en-US" b="1" i="1" dirty="0" smtClean="0">
                <a:solidFill>
                  <a:schemeClr val="bg1"/>
                </a:solidFill>
                <a:latin typeface="Palatino Linotype" charset="0"/>
                <a:ea typeface="Palatino Linotype" charset="0"/>
                <a:cs typeface="Palatino Linotype" charset="0"/>
              </a:rPr>
              <a:t>Ellen White</a:t>
            </a:r>
            <a:br>
              <a:rPr lang="en-US" b="1" i="1" dirty="0" smtClean="0">
                <a:solidFill>
                  <a:schemeClr val="bg1"/>
                </a:solidFill>
                <a:latin typeface="Palatino Linotype" charset="0"/>
                <a:ea typeface="Palatino Linotype" charset="0"/>
                <a:cs typeface="Palatino Linotype" charset="0"/>
              </a:rPr>
            </a:br>
            <a:r>
              <a:rPr lang="hu-HU" b="1" dirty="0" smtClean="0">
                <a:solidFill>
                  <a:schemeClr val="bg1"/>
                </a:solidFill>
              </a:rPr>
              <a:t>Isten hírnöke</a:t>
            </a:r>
            <a:br>
              <a:rPr lang="hu-HU" b="1" dirty="0" smtClean="0">
                <a:solidFill>
                  <a:schemeClr val="bg1"/>
                </a:solidFill>
              </a:rPr>
            </a:br>
            <a:r>
              <a:rPr lang="en-US" sz="2100" b="1" dirty="0" smtClean="0">
                <a:solidFill>
                  <a:schemeClr val="bg1"/>
                </a:solidFill>
                <a:latin typeface="+mn-lt"/>
              </a:rPr>
              <a:t>1827-1915</a:t>
            </a:r>
            <a:endParaRPr lang="en-US" sz="2100" b="1" dirty="0">
              <a:solidFill>
                <a:schemeClr val="bg1"/>
              </a:solidFill>
              <a:latin typeface="+mn-lt"/>
            </a:endParaRPr>
          </a:p>
        </p:txBody>
      </p:sp>
      <p:sp>
        <p:nvSpPr>
          <p:cNvPr id="3" name="Content Placeholder 2"/>
          <p:cNvSpPr>
            <a:spLocks noGrp="1"/>
          </p:cNvSpPr>
          <p:nvPr>
            <p:ph idx="1"/>
          </p:nvPr>
        </p:nvSpPr>
        <p:spPr>
          <a:xfrm>
            <a:off x="628650" y="2343210"/>
            <a:ext cx="7886700" cy="4351338"/>
          </a:xfrm>
        </p:spPr>
        <p:txBody>
          <a:bodyPr>
            <a:normAutofit fontScale="92500" lnSpcReduction="20000"/>
          </a:bodyPr>
          <a:lstStyle/>
          <a:p>
            <a:pPr>
              <a:lnSpc>
                <a:spcPct val="100000"/>
              </a:lnSpc>
              <a:spcBef>
                <a:spcPts val="0"/>
              </a:spcBef>
              <a:defRPr/>
            </a:pPr>
            <a:r>
              <a:rPr lang="hu-HU" dirty="0" smtClean="0"/>
              <a:t>Kevés iskolai végzettsége és gyermekkori betegsége ellenére  Ellen White férjével, </a:t>
            </a:r>
            <a:r>
              <a:rPr lang="hu-HU" dirty="0" err="1" smtClean="0"/>
              <a:t>James-szel</a:t>
            </a:r>
            <a:r>
              <a:rPr lang="hu-HU" dirty="0" smtClean="0"/>
              <a:t> együtt közreműködött a később Hetednapi Adventista Egyháznak nevezett világszéles lelki mozgalom létrehozatalában. </a:t>
            </a:r>
          </a:p>
          <a:p>
            <a:pPr marL="0" indent="0">
              <a:lnSpc>
                <a:spcPct val="100000"/>
              </a:lnSpc>
              <a:spcBef>
                <a:spcPts val="0"/>
              </a:spcBef>
              <a:buNone/>
              <a:defRPr/>
            </a:pPr>
            <a:endParaRPr lang="hu-HU" dirty="0" smtClean="0"/>
          </a:p>
          <a:p>
            <a:pPr>
              <a:lnSpc>
                <a:spcPct val="100000"/>
              </a:lnSpc>
              <a:spcBef>
                <a:spcPts val="0"/>
              </a:spcBef>
              <a:defRPr/>
            </a:pPr>
            <a:r>
              <a:rPr lang="hu-HU" dirty="0" smtClean="0"/>
              <a:t>17 éves korában, a nagy csalódás után sem csökkent Ellen lelkesedése az adventi üzenet terjesztéséért.  Akkor kapta első látomását. </a:t>
            </a:r>
          </a:p>
          <a:p>
            <a:pPr>
              <a:lnSpc>
                <a:spcPct val="100000"/>
              </a:lnSpc>
              <a:spcBef>
                <a:spcPts val="0"/>
              </a:spcBef>
              <a:defRPr/>
            </a:pPr>
            <a:endParaRPr lang="hu-HU" dirty="0" smtClean="0"/>
          </a:p>
          <a:p>
            <a:pPr>
              <a:lnSpc>
                <a:spcPct val="100000"/>
              </a:lnSpc>
              <a:spcBef>
                <a:spcPts val="0"/>
              </a:spcBef>
              <a:defRPr/>
            </a:pPr>
            <a:r>
              <a:rPr lang="hu-HU" dirty="0" smtClean="0"/>
              <a:t>Nehéz volt számára Isten megbízatása, hogy rámutasson a hibákra, mégsem utasította vissza.  </a:t>
            </a:r>
          </a:p>
          <a:p>
            <a:pPr marL="0" indent="0">
              <a:lnSpc>
                <a:spcPct val="100000"/>
              </a:lnSpc>
              <a:spcBef>
                <a:spcPts val="0"/>
              </a:spcBef>
              <a:buNone/>
              <a:defRPr/>
            </a:pPr>
            <a:endParaRPr lang="en-US" dirty="0"/>
          </a:p>
        </p:txBody>
      </p:sp>
    </p:spTree>
    <p:extLst>
      <p:ext uri="{BB962C8B-B14F-4D97-AF65-F5344CB8AC3E}">
        <p14:creationId xmlns:p14="http://schemas.microsoft.com/office/powerpoint/2010/main" val="828534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0" y="0"/>
            <a:ext cx="9112484" cy="6858000"/>
          </a:xfrm>
          <a:prstGeom prst="rect">
            <a:avLst/>
          </a:prstGeom>
        </p:spPr>
      </p:pic>
      <p:sp>
        <p:nvSpPr>
          <p:cNvPr id="3" name="Content Placeholder 2"/>
          <p:cNvSpPr>
            <a:spLocks noGrp="1"/>
          </p:cNvSpPr>
          <p:nvPr>
            <p:ph idx="1"/>
          </p:nvPr>
        </p:nvSpPr>
        <p:spPr>
          <a:xfrm>
            <a:off x="628650" y="2398143"/>
            <a:ext cx="7886700" cy="4244646"/>
          </a:xfrm>
        </p:spPr>
        <p:txBody>
          <a:bodyPr>
            <a:normAutofit fontScale="92500" lnSpcReduction="10000"/>
          </a:bodyPr>
          <a:lstStyle/>
          <a:p>
            <a:pPr marL="0" indent="0">
              <a:lnSpc>
                <a:spcPct val="100000"/>
              </a:lnSpc>
              <a:spcBef>
                <a:spcPts val="0"/>
              </a:spcBef>
              <a:buNone/>
            </a:pPr>
            <a:r>
              <a:rPr lang="hu-HU" dirty="0" smtClean="0">
                <a:solidFill>
                  <a:schemeClr val="accent6">
                    <a:lumMod val="50000"/>
                  </a:schemeClr>
                </a:solidFill>
              </a:rPr>
              <a:t>Ellen G. White— </a:t>
            </a:r>
          </a:p>
          <a:p>
            <a:pPr>
              <a:lnSpc>
                <a:spcPct val="100000"/>
              </a:lnSpc>
              <a:spcBef>
                <a:spcPts val="0"/>
              </a:spcBef>
            </a:pPr>
            <a:r>
              <a:rPr lang="hu-HU" dirty="0" smtClean="0"/>
              <a:t>40 könyvet írt. </a:t>
            </a:r>
          </a:p>
          <a:p>
            <a:pPr>
              <a:lnSpc>
                <a:spcPct val="100000"/>
              </a:lnSpc>
              <a:spcBef>
                <a:spcPts val="0"/>
              </a:spcBef>
            </a:pPr>
            <a:r>
              <a:rPr lang="hu-HU" dirty="0" smtClean="0"/>
              <a:t>5 000 cikke jelent meg.</a:t>
            </a:r>
          </a:p>
          <a:p>
            <a:pPr>
              <a:lnSpc>
                <a:spcPct val="100000"/>
              </a:lnSpc>
              <a:spcBef>
                <a:spcPts val="0"/>
              </a:spcBef>
            </a:pPr>
            <a:r>
              <a:rPr lang="hu-HU" dirty="0" smtClean="0"/>
              <a:t>50 000 oldal kézirata maradt fent. </a:t>
            </a:r>
          </a:p>
          <a:p>
            <a:pPr marL="0" indent="0">
              <a:lnSpc>
                <a:spcPct val="100000"/>
              </a:lnSpc>
              <a:spcBef>
                <a:spcPts val="0"/>
              </a:spcBef>
              <a:buNone/>
            </a:pPr>
            <a:endParaRPr lang="hu-HU" dirty="0" smtClean="0"/>
          </a:p>
          <a:p>
            <a:pPr marL="0" indent="0">
              <a:lnSpc>
                <a:spcPct val="100000"/>
              </a:lnSpc>
              <a:spcBef>
                <a:spcPts val="0"/>
              </a:spcBef>
              <a:buNone/>
            </a:pPr>
            <a:r>
              <a:rPr lang="hu-HU" dirty="0" smtClean="0">
                <a:solidFill>
                  <a:schemeClr val="accent6">
                    <a:lumMod val="50000"/>
                  </a:schemeClr>
                </a:solidFill>
              </a:rPr>
              <a:t>Az EGW örökség:</a:t>
            </a:r>
          </a:p>
          <a:p>
            <a:pPr>
              <a:lnSpc>
                <a:spcPct val="100000"/>
              </a:lnSpc>
              <a:spcBef>
                <a:spcPts val="0"/>
              </a:spcBef>
            </a:pPr>
            <a:r>
              <a:rPr lang="hu-HU" dirty="0" smtClean="0"/>
              <a:t>Az irodalom történetében a legtöbb nyelvre lefordított női író. </a:t>
            </a:r>
          </a:p>
          <a:p>
            <a:pPr>
              <a:lnSpc>
                <a:spcPct val="100000"/>
              </a:lnSpc>
              <a:spcBef>
                <a:spcPts val="0"/>
              </a:spcBef>
            </a:pPr>
            <a:r>
              <a:rPr lang="hu-HU" dirty="0" smtClean="0"/>
              <a:t>Mindkét nemből a legtöbbet fordított amerikai szerző.</a:t>
            </a:r>
          </a:p>
          <a:p>
            <a:pPr>
              <a:lnSpc>
                <a:spcPct val="100000"/>
              </a:lnSpc>
              <a:spcBef>
                <a:spcPts val="0"/>
              </a:spcBef>
            </a:pPr>
            <a:r>
              <a:rPr lang="hu-HU" dirty="0" smtClean="0"/>
              <a:t>A </a:t>
            </a:r>
            <a:r>
              <a:rPr lang="hu-HU" i="1" dirty="0" smtClean="0"/>
              <a:t>Jézushoz vezető út </a:t>
            </a:r>
            <a:r>
              <a:rPr lang="hu-HU" dirty="0" smtClean="0"/>
              <a:t>c. könyvét több, mint 140 nyelvre fordították le. </a:t>
            </a:r>
          </a:p>
          <a:p>
            <a:pPr>
              <a:lnSpc>
                <a:spcPct val="100000"/>
              </a:lnSpc>
              <a:spcBef>
                <a:spcPts val="0"/>
              </a:spcBef>
            </a:pPr>
            <a:endParaRPr lang="en-US" dirty="0" smtClean="0"/>
          </a:p>
        </p:txBody>
      </p:sp>
      <p:sp>
        <p:nvSpPr>
          <p:cNvPr id="6" name="Title 1"/>
          <p:cNvSpPr>
            <a:spLocks noGrp="1"/>
          </p:cNvSpPr>
          <p:nvPr>
            <p:ph type="title"/>
          </p:nvPr>
        </p:nvSpPr>
        <p:spPr>
          <a:xfrm>
            <a:off x="990960" y="434138"/>
            <a:ext cx="7886700" cy="1325563"/>
          </a:xfrm>
        </p:spPr>
        <p:txBody>
          <a:bodyPr>
            <a:normAutofit fontScale="90000"/>
          </a:bodyPr>
          <a:lstStyle/>
          <a:p>
            <a:pPr algn="ctr"/>
            <a:r>
              <a:rPr lang="en-US" b="1" i="1" dirty="0">
                <a:solidFill>
                  <a:srgbClr val="0070C0"/>
                </a:solidFill>
                <a:effectLst>
                  <a:outerShdw blurRad="38100" dist="38100" dir="2700000" algn="tl">
                    <a:srgbClr val="000000">
                      <a:alpha val="43137"/>
                    </a:srgbClr>
                  </a:outerShdw>
                </a:effectLst>
                <a:latin typeface="Palatino Linotype" charset="0"/>
                <a:ea typeface="Palatino Linotype" charset="0"/>
                <a:cs typeface="Palatino Linotype" charset="0"/>
              </a:rPr>
              <a:t>Ellen White</a:t>
            </a:r>
            <a:br>
              <a:rPr lang="en-US" b="1" i="1" dirty="0">
                <a:solidFill>
                  <a:srgbClr val="0070C0"/>
                </a:solidFill>
                <a:effectLst>
                  <a:outerShdw blurRad="38100" dist="38100" dir="2700000" algn="tl">
                    <a:srgbClr val="000000">
                      <a:alpha val="43137"/>
                    </a:srgbClr>
                  </a:outerShdw>
                </a:effectLst>
                <a:latin typeface="Palatino Linotype" charset="0"/>
                <a:ea typeface="Palatino Linotype" charset="0"/>
                <a:cs typeface="Palatino Linotype" charset="0"/>
              </a:rPr>
            </a:br>
            <a:r>
              <a:rPr lang="hu-HU" b="1" dirty="0">
                <a:solidFill>
                  <a:srgbClr val="0070C0"/>
                </a:solidFill>
                <a:effectLst>
                  <a:outerShdw blurRad="38100" dist="38100" dir="2700000" algn="tl">
                    <a:srgbClr val="000000">
                      <a:alpha val="43137"/>
                    </a:srgbClr>
                  </a:outerShdw>
                </a:effectLst>
              </a:rPr>
              <a:t>Isten hírnöke</a:t>
            </a:r>
            <a:br>
              <a:rPr lang="hu-HU" b="1" dirty="0">
                <a:solidFill>
                  <a:srgbClr val="0070C0"/>
                </a:solidFill>
                <a:effectLst>
                  <a:outerShdw blurRad="38100" dist="38100" dir="2700000" algn="tl">
                    <a:srgbClr val="000000">
                      <a:alpha val="43137"/>
                    </a:srgbClr>
                  </a:outerShdw>
                </a:effectLst>
              </a:rPr>
            </a:br>
            <a:r>
              <a:rPr lang="en-US" sz="2100" b="1" dirty="0">
                <a:solidFill>
                  <a:srgbClr val="0070C0"/>
                </a:solidFill>
                <a:effectLst>
                  <a:outerShdw blurRad="38100" dist="38100" dir="2700000" algn="tl">
                    <a:srgbClr val="000000">
                      <a:alpha val="43137"/>
                    </a:srgbClr>
                  </a:outerShdw>
                </a:effectLst>
              </a:rPr>
              <a:t>1827-1915</a:t>
            </a:r>
          </a:p>
        </p:txBody>
      </p:sp>
    </p:spTree>
    <p:extLst>
      <p:ext uri="{BB962C8B-B14F-4D97-AF65-F5344CB8AC3E}">
        <p14:creationId xmlns:p14="http://schemas.microsoft.com/office/powerpoint/2010/main" val="521321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1422279" y="779194"/>
            <a:ext cx="7721721" cy="1325563"/>
          </a:xfrm>
        </p:spPr>
        <p:txBody>
          <a:bodyPr/>
          <a:lstStyle/>
          <a:p>
            <a:pPr algn="ctr"/>
            <a:r>
              <a:rPr lang="hu-HU" b="1" dirty="0" smtClean="0">
                <a:solidFill>
                  <a:schemeClr val="bg1"/>
                </a:solidFill>
                <a:latin typeface="+mn-lt"/>
              </a:rPr>
              <a:t> Feladatunk és </a:t>
            </a:r>
            <a:r>
              <a:rPr lang="hu-HU" b="1" dirty="0">
                <a:solidFill>
                  <a:schemeClr val="bg1"/>
                </a:solidFill>
                <a:latin typeface="+mn-lt"/>
              </a:rPr>
              <a:t>f</a:t>
            </a:r>
            <a:r>
              <a:rPr lang="hu-HU" b="1" dirty="0" smtClean="0">
                <a:solidFill>
                  <a:schemeClr val="bg1"/>
                </a:solidFill>
                <a:latin typeface="+mn-lt"/>
              </a:rPr>
              <a:t>elelősségünk</a:t>
            </a:r>
            <a:endParaRPr lang="hu-HU" b="1" dirty="0">
              <a:solidFill>
                <a:schemeClr val="bg1"/>
              </a:solidFill>
              <a:latin typeface="+mn-lt"/>
            </a:endParaRP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lgn="ctr">
              <a:buNone/>
            </a:pPr>
            <a:r>
              <a:rPr lang="hu-HU" dirty="0" smtClean="0"/>
              <a:t>Ha felismerted lelki ajándékaidat és lelkesedésedet, felelőssé válsz azok használatáért </a:t>
            </a:r>
            <a:endParaRPr lang="hu-HU" dirty="0">
              <a:latin typeface="Trebuchet MS" panose="020B0603020202020204" pitchFamily="34" charset="0"/>
              <a:cs typeface="Times New Roman" panose="02020603050405020304" pitchFamily="18" charset="0"/>
            </a:endParaRPr>
          </a:p>
          <a:p>
            <a:pPr marL="0" indent="0" algn="ctr">
              <a:buNone/>
            </a:pPr>
            <a:r>
              <a:rPr lang="hu-HU" b="1" dirty="0" smtClean="0">
                <a:latin typeface="Trebuchet MS" panose="020B0603020202020204" pitchFamily="34" charset="0"/>
                <a:ea typeface="Calibri" panose="020F0502020204030204" pitchFamily="34" charset="0"/>
                <a:cs typeface="Times New Roman" panose="02020603050405020304" pitchFamily="18" charset="0"/>
              </a:rPr>
              <a:t>az </a:t>
            </a:r>
            <a:r>
              <a:rPr lang="hu-HU" b="1" dirty="0">
                <a:latin typeface="Trebuchet MS" panose="020B0603020202020204" pitchFamily="34" charset="0"/>
                <a:ea typeface="Calibri" panose="020F0502020204030204" pitchFamily="34" charset="0"/>
                <a:cs typeface="Times New Roman" panose="02020603050405020304" pitchFamily="18" charset="0"/>
              </a:rPr>
              <a:t>evangélium </a:t>
            </a:r>
            <a:r>
              <a:rPr lang="hu-HU" b="1" dirty="0" smtClean="0">
                <a:latin typeface="Trebuchet MS" panose="020B0603020202020204" pitchFamily="34" charset="0"/>
                <a:ea typeface="Calibri" panose="020F0502020204030204" pitchFamily="34" charset="0"/>
                <a:cs typeface="Times New Roman" panose="02020603050405020304" pitchFamily="18" charset="0"/>
              </a:rPr>
              <a:t>terjesztésében.</a:t>
            </a:r>
            <a:endParaRPr lang="hu-HU" dirty="0"/>
          </a:p>
        </p:txBody>
      </p:sp>
    </p:spTree>
    <p:extLst>
      <p:ext uri="{BB962C8B-B14F-4D97-AF65-F5344CB8AC3E}">
        <p14:creationId xmlns:p14="http://schemas.microsoft.com/office/powerpoint/2010/main" val="1407808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1525796" y="623918"/>
            <a:ext cx="7618204" cy="1325563"/>
          </a:xfrm>
        </p:spPr>
        <p:txBody>
          <a:bodyPr>
            <a:normAutofit/>
          </a:bodyPr>
          <a:lstStyle/>
          <a:p>
            <a:pPr algn="ctr"/>
            <a:r>
              <a:rPr lang="hu-HU" b="1" dirty="0" smtClean="0">
                <a:solidFill>
                  <a:schemeClr val="bg1"/>
                </a:solidFill>
                <a:latin typeface="+mn-lt"/>
              </a:rPr>
              <a:t>Kilenc lelki ajándék </a:t>
            </a:r>
            <a:br>
              <a:rPr lang="hu-HU" b="1" dirty="0" smtClean="0">
                <a:solidFill>
                  <a:schemeClr val="bg1"/>
                </a:solidFill>
                <a:latin typeface="+mn-lt"/>
              </a:rPr>
            </a:br>
            <a:r>
              <a:rPr lang="hu-HU" sz="2100" b="1" dirty="0" smtClean="0">
                <a:solidFill>
                  <a:schemeClr val="bg1"/>
                </a:solidFill>
                <a:latin typeface="+mn-lt"/>
              </a:rPr>
              <a:t>1Kor 12:8-10 </a:t>
            </a:r>
            <a:endParaRPr lang="hu-HU" sz="2100" b="1" i="1" dirty="0">
              <a:solidFill>
                <a:schemeClr val="bg1"/>
              </a:solidFill>
              <a:latin typeface="+mn-lt"/>
            </a:endParaRPr>
          </a:p>
        </p:txBody>
      </p:sp>
      <p:sp>
        <p:nvSpPr>
          <p:cNvPr id="3" name="Content Placeholder 2"/>
          <p:cNvSpPr>
            <a:spLocks noGrp="1"/>
          </p:cNvSpPr>
          <p:nvPr>
            <p:ph idx="1"/>
          </p:nvPr>
        </p:nvSpPr>
        <p:spPr>
          <a:xfrm>
            <a:off x="3251081" y="2291452"/>
            <a:ext cx="4650715" cy="4351338"/>
          </a:xfrm>
        </p:spPr>
        <p:txBody>
          <a:bodyPr>
            <a:normAutofit/>
          </a:bodyPr>
          <a:lstStyle/>
          <a:p>
            <a:pPr marL="514350" indent="-514350">
              <a:lnSpc>
                <a:spcPct val="100000"/>
              </a:lnSpc>
              <a:spcBef>
                <a:spcPts val="0"/>
              </a:spcBef>
              <a:buFont typeface="+mj-lt"/>
              <a:buAutoNum type="arabicPeriod"/>
            </a:pPr>
            <a:r>
              <a:rPr lang="hu-HU" dirty="0" smtClean="0"/>
              <a:t>Bölcsesség </a:t>
            </a:r>
          </a:p>
          <a:p>
            <a:pPr marL="514350" indent="-514350">
              <a:lnSpc>
                <a:spcPct val="100000"/>
              </a:lnSpc>
              <a:spcBef>
                <a:spcPts val="0"/>
              </a:spcBef>
              <a:buFont typeface="+mj-lt"/>
              <a:buAutoNum type="arabicPeriod"/>
            </a:pPr>
            <a:r>
              <a:rPr lang="hu-HU" dirty="0" smtClean="0"/>
              <a:t>Tudomány</a:t>
            </a:r>
          </a:p>
          <a:p>
            <a:pPr marL="514350" indent="-514350">
              <a:lnSpc>
                <a:spcPct val="100000"/>
              </a:lnSpc>
              <a:spcBef>
                <a:spcPts val="0"/>
              </a:spcBef>
              <a:buFont typeface="+mj-lt"/>
              <a:buAutoNum type="arabicPeriod"/>
            </a:pPr>
            <a:r>
              <a:rPr lang="hu-HU" dirty="0" smtClean="0"/>
              <a:t>Hit </a:t>
            </a:r>
          </a:p>
          <a:p>
            <a:pPr marL="514350" indent="-514350">
              <a:lnSpc>
                <a:spcPct val="100000"/>
              </a:lnSpc>
              <a:spcBef>
                <a:spcPts val="0"/>
              </a:spcBef>
              <a:buFont typeface="+mj-lt"/>
              <a:buAutoNum type="arabicPeriod"/>
            </a:pPr>
            <a:r>
              <a:rPr lang="hu-HU" dirty="0" smtClean="0"/>
              <a:t>Gyógyítás </a:t>
            </a:r>
          </a:p>
          <a:p>
            <a:pPr marL="514350" indent="-514350">
              <a:lnSpc>
                <a:spcPct val="100000"/>
              </a:lnSpc>
              <a:spcBef>
                <a:spcPts val="0"/>
              </a:spcBef>
              <a:buFont typeface="+mj-lt"/>
              <a:buAutoNum type="arabicPeriod"/>
            </a:pPr>
            <a:r>
              <a:rPr lang="hu-HU" dirty="0" smtClean="0"/>
              <a:t>Csodatétel</a:t>
            </a:r>
          </a:p>
          <a:p>
            <a:pPr marL="514350" indent="-514350">
              <a:lnSpc>
                <a:spcPct val="100000"/>
              </a:lnSpc>
              <a:spcBef>
                <a:spcPts val="0"/>
              </a:spcBef>
              <a:buFont typeface="+mj-lt"/>
              <a:buAutoNum type="arabicPeriod"/>
            </a:pPr>
            <a:r>
              <a:rPr lang="hu-HU" dirty="0" smtClean="0"/>
              <a:t>Prófétálás</a:t>
            </a:r>
          </a:p>
          <a:p>
            <a:pPr marL="514350" indent="-514350">
              <a:lnSpc>
                <a:spcPct val="100000"/>
              </a:lnSpc>
              <a:spcBef>
                <a:spcPts val="0"/>
              </a:spcBef>
              <a:buFont typeface="+mj-lt"/>
              <a:buAutoNum type="arabicPeriod"/>
            </a:pPr>
            <a:r>
              <a:rPr lang="hu-HU" dirty="0" smtClean="0"/>
              <a:t>Lelkek megítélése </a:t>
            </a:r>
          </a:p>
          <a:p>
            <a:pPr marL="514350" indent="-514350">
              <a:lnSpc>
                <a:spcPct val="100000"/>
              </a:lnSpc>
              <a:spcBef>
                <a:spcPts val="0"/>
              </a:spcBef>
              <a:buFont typeface="+mj-lt"/>
              <a:buAutoNum type="arabicPeriod"/>
            </a:pPr>
            <a:r>
              <a:rPr lang="hu-HU" dirty="0" smtClean="0"/>
              <a:t>Nyelveken szólás</a:t>
            </a:r>
          </a:p>
          <a:p>
            <a:pPr marL="514350" indent="-514350">
              <a:lnSpc>
                <a:spcPct val="100000"/>
              </a:lnSpc>
              <a:spcBef>
                <a:spcPts val="0"/>
              </a:spcBef>
              <a:buFont typeface="+mj-lt"/>
              <a:buAutoNum type="arabicPeriod"/>
            </a:pPr>
            <a:r>
              <a:rPr lang="hu-HU" dirty="0" smtClean="0"/>
              <a:t>Nyelvek magyarázása </a:t>
            </a:r>
          </a:p>
        </p:txBody>
      </p:sp>
    </p:spTree>
    <p:extLst>
      <p:ext uri="{BB962C8B-B14F-4D97-AF65-F5344CB8AC3E}">
        <p14:creationId xmlns:p14="http://schemas.microsoft.com/office/powerpoint/2010/main" val="16586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1341747" y="370559"/>
            <a:ext cx="7842489" cy="1325563"/>
          </a:xfrm>
        </p:spPr>
        <p:txBody>
          <a:bodyPr/>
          <a:lstStyle/>
          <a:p>
            <a:pPr algn="ctr"/>
            <a:r>
              <a:rPr lang="hu-HU" b="1" dirty="0" smtClean="0">
                <a:solidFill>
                  <a:schemeClr val="bg1"/>
                </a:solidFill>
                <a:latin typeface="+mn-lt"/>
              </a:rPr>
              <a:t>Hét lelki ajándék </a:t>
            </a:r>
            <a:br>
              <a:rPr lang="hu-HU" b="1" dirty="0" smtClean="0">
                <a:solidFill>
                  <a:schemeClr val="bg1"/>
                </a:solidFill>
                <a:latin typeface="+mn-lt"/>
              </a:rPr>
            </a:br>
            <a:r>
              <a:rPr lang="hu-HU" sz="2100" b="1" dirty="0" smtClean="0">
                <a:solidFill>
                  <a:schemeClr val="bg1"/>
                </a:solidFill>
                <a:latin typeface="+mn-lt"/>
              </a:rPr>
              <a:t>Róm 12:6-8 </a:t>
            </a:r>
            <a:endParaRPr lang="hu-HU" sz="2100" b="1" i="1" dirty="0">
              <a:solidFill>
                <a:schemeClr val="bg1"/>
              </a:solidFill>
              <a:latin typeface="+mn-lt"/>
            </a:endParaRPr>
          </a:p>
        </p:txBody>
      </p:sp>
      <p:sp>
        <p:nvSpPr>
          <p:cNvPr id="3" name="Content Placeholder 2"/>
          <p:cNvSpPr>
            <a:spLocks noGrp="1"/>
          </p:cNvSpPr>
          <p:nvPr>
            <p:ph idx="1"/>
          </p:nvPr>
        </p:nvSpPr>
        <p:spPr>
          <a:xfrm>
            <a:off x="3182066" y="2463981"/>
            <a:ext cx="4115878" cy="4351338"/>
          </a:xfrm>
        </p:spPr>
        <p:txBody>
          <a:bodyPr>
            <a:normAutofit/>
          </a:bodyPr>
          <a:lstStyle/>
          <a:p>
            <a:pPr marL="514350" indent="-514350">
              <a:lnSpc>
                <a:spcPct val="100000"/>
              </a:lnSpc>
              <a:spcBef>
                <a:spcPts val="0"/>
              </a:spcBef>
              <a:buFont typeface="+mj-lt"/>
              <a:buAutoNum type="arabicPeriod"/>
            </a:pPr>
            <a:r>
              <a:rPr lang="hu-HU" dirty="0" smtClean="0"/>
              <a:t>Írásmagyarázás</a:t>
            </a:r>
          </a:p>
          <a:p>
            <a:pPr marL="514350" indent="-514350">
              <a:lnSpc>
                <a:spcPct val="100000"/>
              </a:lnSpc>
              <a:spcBef>
                <a:spcPts val="0"/>
              </a:spcBef>
              <a:buFont typeface="+mj-lt"/>
              <a:buAutoNum type="arabicPeriod"/>
            </a:pPr>
            <a:r>
              <a:rPr lang="hu-HU" dirty="0" smtClean="0"/>
              <a:t>Szolgálat</a:t>
            </a:r>
          </a:p>
          <a:p>
            <a:pPr marL="514350" indent="-514350">
              <a:lnSpc>
                <a:spcPct val="100000"/>
              </a:lnSpc>
              <a:spcBef>
                <a:spcPts val="0"/>
              </a:spcBef>
              <a:buFont typeface="+mj-lt"/>
              <a:buAutoNum type="arabicPeriod"/>
            </a:pPr>
            <a:r>
              <a:rPr lang="hu-HU" dirty="0" smtClean="0"/>
              <a:t>Tanítás</a:t>
            </a:r>
          </a:p>
          <a:p>
            <a:pPr marL="514350" indent="-514350">
              <a:lnSpc>
                <a:spcPct val="100000"/>
              </a:lnSpc>
              <a:spcBef>
                <a:spcPts val="0"/>
              </a:spcBef>
              <a:buFont typeface="+mj-lt"/>
              <a:buAutoNum type="arabicPeriod"/>
            </a:pPr>
            <a:r>
              <a:rPr lang="hu-HU" dirty="0" smtClean="0"/>
              <a:t>Intés, buzdítás</a:t>
            </a:r>
          </a:p>
          <a:p>
            <a:pPr marL="514350" indent="-514350">
              <a:lnSpc>
                <a:spcPct val="100000"/>
              </a:lnSpc>
              <a:spcBef>
                <a:spcPts val="0"/>
              </a:spcBef>
              <a:buFont typeface="+mj-lt"/>
              <a:buAutoNum type="arabicPeriod"/>
            </a:pPr>
            <a:r>
              <a:rPr lang="hu-HU" dirty="0" smtClean="0"/>
              <a:t>Adakozás</a:t>
            </a:r>
          </a:p>
          <a:p>
            <a:pPr marL="514350" indent="-514350">
              <a:lnSpc>
                <a:spcPct val="100000"/>
              </a:lnSpc>
              <a:spcBef>
                <a:spcPts val="0"/>
              </a:spcBef>
              <a:buFont typeface="+mj-lt"/>
              <a:buAutoNum type="arabicPeriod"/>
            </a:pPr>
            <a:r>
              <a:rPr lang="hu-HU" dirty="0" smtClean="0"/>
              <a:t>Vezetői képességek </a:t>
            </a:r>
          </a:p>
          <a:p>
            <a:pPr marL="514350" indent="-514350">
              <a:lnSpc>
                <a:spcPct val="100000"/>
              </a:lnSpc>
              <a:spcBef>
                <a:spcPts val="0"/>
              </a:spcBef>
              <a:buFont typeface="+mj-lt"/>
              <a:buAutoNum type="arabicPeriod"/>
            </a:pPr>
            <a:r>
              <a:rPr lang="hu-HU" dirty="0" smtClean="0"/>
              <a:t>Könyörületesség</a:t>
            </a:r>
          </a:p>
        </p:txBody>
      </p:sp>
    </p:spTree>
    <p:extLst>
      <p:ext uri="{BB962C8B-B14F-4D97-AF65-F5344CB8AC3E}">
        <p14:creationId xmlns:p14="http://schemas.microsoft.com/office/powerpoint/2010/main" val="447897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525132" y="986227"/>
            <a:ext cx="7886700" cy="1325563"/>
          </a:xfrm>
        </p:spPr>
        <p:txBody>
          <a:bodyPr/>
          <a:lstStyle/>
          <a:p>
            <a:pPr algn="ctr"/>
            <a:r>
              <a:rPr lang="hu-HU" b="1" dirty="0" smtClean="0">
                <a:solidFill>
                  <a:schemeClr val="accent6">
                    <a:lumMod val="50000"/>
                  </a:schemeClr>
                </a:solidFill>
                <a:latin typeface="+mn-lt"/>
              </a:rPr>
              <a:t>Feladatunk </a:t>
            </a:r>
            <a:r>
              <a:rPr lang="hu-HU" dirty="0" smtClean="0">
                <a:solidFill>
                  <a:schemeClr val="accent6">
                    <a:lumMod val="50000"/>
                  </a:schemeClr>
                </a:solidFill>
                <a:latin typeface="+mn-lt"/>
              </a:rPr>
              <a:t>és</a:t>
            </a:r>
            <a:r>
              <a:rPr lang="hu-HU" b="1" dirty="0" smtClean="0">
                <a:solidFill>
                  <a:schemeClr val="accent6">
                    <a:lumMod val="50000"/>
                  </a:schemeClr>
                </a:solidFill>
                <a:latin typeface="+mn-lt"/>
              </a:rPr>
              <a:t> felelősségünk</a:t>
            </a:r>
            <a:endParaRPr lang="en-US" b="1" dirty="0">
              <a:solidFill>
                <a:schemeClr val="accent6">
                  <a:lumMod val="50000"/>
                </a:schemeClr>
              </a:solidFill>
              <a:latin typeface="+mn-lt"/>
            </a:endParaRPr>
          </a:p>
        </p:txBody>
      </p:sp>
      <p:sp>
        <p:nvSpPr>
          <p:cNvPr id="3" name="Content Placeholder 2"/>
          <p:cNvSpPr>
            <a:spLocks noGrp="1"/>
          </p:cNvSpPr>
          <p:nvPr>
            <p:ph idx="1"/>
          </p:nvPr>
        </p:nvSpPr>
        <p:spPr>
          <a:xfrm>
            <a:off x="525131" y="986227"/>
            <a:ext cx="7869447" cy="3365639"/>
          </a:xfrm>
        </p:spPr>
        <p:txBody>
          <a:bodyPr>
            <a:noAutofit/>
          </a:bodyPr>
          <a:lstStyle/>
          <a:p>
            <a:pPr marL="0" indent="0" algn="ctr">
              <a:buNone/>
            </a:pPr>
            <a:endParaRPr lang="hu-HU" sz="3200" dirty="0" smtClean="0"/>
          </a:p>
          <a:p>
            <a:pPr marL="0" indent="0" algn="ctr">
              <a:buNone/>
            </a:pPr>
            <a:endParaRPr lang="hu-HU" sz="3200" dirty="0"/>
          </a:p>
          <a:p>
            <a:pPr marL="0" indent="0" algn="ctr">
              <a:buNone/>
            </a:pPr>
            <a:endParaRPr lang="en-US" sz="3200" dirty="0" smtClean="0"/>
          </a:p>
          <a:p>
            <a:pPr marL="0" indent="0" algn="ctr">
              <a:buNone/>
            </a:pPr>
            <a:endParaRPr lang="hu-HU" sz="3200" dirty="0" smtClean="0"/>
          </a:p>
          <a:p>
            <a:pPr marL="0" indent="0" algn="ctr">
              <a:buNone/>
            </a:pPr>
            <a:r>
              <a:rPr lang="hu-HU" sz="3200" b="1" dirty="0" smtClean="0">
                <a:solidFill>
                  <a:srgbClr val="002060"/>
                </a:solidFill>
              </a:rPr>
              <a:t>A HÍVŐK SZOLGÁLATRA HÍVATTAK EL </a:t>
            </a:r>
            <a:endParaRPr lang="hu-HU" sz="3200" b="1" dirty="0">
              <a:solidFill>
                <a:srgbClr val="002060"/>
              </a:solidFill>
            </a:endParaRPr>
          </a:p>
        </p:txBody>
      </p:sp>
    </p:spTree>
    <p:extLst>
      <p:ext uri="{BB962C8B-B14F-4D97-AF65-F5344CB8AC3E}">
        <p14:creationId xmlns:p14="http://schemas.microsoft.com/office/powerpoint/2010/main" val="989953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396815" y="1173192"/>
            <a:ext cx="7946005" cy="1311126"/>
          </a:xfrm>
        </p:spPr>
        <p:txBody>
          <a:bodyPr/>
          <a:lstStyle/>
          <a:p>
            <a:pPr algn="ctr"/>
            <a:r>
              <a:rPr lang="hu-HU" b="1" dirty="0" smtClean="0">
                <a:solidFill>
                  <a:schemeClr val="accent6">
                    <a:lumMod val="50000"/>
                  </a:schemeClr>
                </a:solidFill>
                <a:latin typeface="+mn-lt"/>
              </a:rPr>
              <a:t>Feladatunk és felelősségünk </a:t>
            </a:r>
            <a:endParaRPr lang="hu-HU" b="1" dirty="0">
              <a:solidFill>
                <a:schemeClr val="accent6">
                  <a:lumMod val="50000"/>
                </a:schemeClr>
              </a:solidFill>
              <a:latin typeface="+mn-lt"/>
            </a:endParaRPr>
          </a:p>
        </p:txBody>
      </p:sp>
      <p:sp>
        <p:nvSpPr>
          <p:cNvPr id="3" name="Content Placeholder 2"/>
          <p:cNvSpPr>
            <a:spLocks noGrp="1"/>
          </p:cNvSpPr>
          <p:nvPr>
            <p:ph idx="1"/>
          </p:nvPr>
        </p:nvSpPr>
        <p:spPr>
          <a:xfrm>
            <a:off x="352604" y="2101671"/>
            <a:ext cx="7886700" cy="4351338"/>
          </a:xfrm>
        </p:spPr>
        <p:txBody>
          <a:bodyPr/>
          <a:lstStyle/>
          <a:p>
            <a:pPr marL="0" indent="0">
              <a:buNone/>
            </a:pPr>
            <a:endParaRPr lang="en-US" dirty="0" smtClean="0"/>
          </a:p>
          <a:p>
            <a:pPr marL="0" indent="0">
              <a:buNone/>
            </a:pPr>
            <a:endParaRPr lang="en-US" b="1" dirty="0"/>
          </a:p>
          <a:p>
            <a:pPr marL="0" indent="0" algn="ctr">
              <a:buNone/>
            </a:pPr>
            <a:r>
              <a:rPr lang="hu-HU" b="1" dirty="0" smtClean="0">
                <a:solidFill>
                  <a:schemeClr val="accent6">
                    <a:lumMod val="50000"/>
                  </a:schemeClr>
                </a:solidFill>
              </a:rPr>
              <a:t>HA ISMERJÜK LELKI AJÁNDÉKAINKAT, </a:t>
            </a:r>
          </a:p>
          <a:p>
            <a:pPr marL="0" indent="0" algn="ctr">
              <a:buNone/>
            </a:pPr>
            <a:r>
              <a:rPr lang="hu-HU" b="1" dirty="0" smtClean="0">
                <a:solidFill>
                  <a:srgbClr val="C00000"/>
                </a:solidFill>
              </a:rPr>
              <a:t>TUDJUK, MILYEN SZOLGÁLATOT KELL VÉGEZNÜNK </a:t>
            </a:r>
          </a:p>
        </p:txBody>
      </p:sp>
    </p:spTree>
    <p:extLst>
      <p:ext uri="{BB962C8B-B14F-4D97-AF65-F5344CB8AC3E}">
        <p14:creationId xmlns:p14="http://schemas.microsoft.com/office/powerpoint/2010/main" val="1780271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1555803" y="250031"/>
            <a:ext cx="7628433" cy="1325563"/>
          </a:xfrm>
        </p:spPr>
        <p:txBody>
          <a:bodyPr>
            <a:normAutofit fontScale="90000"/>
          </a:bodyPr>
          <a:lstStyle/>
          <a:p>
            <a:pPr algn="ctr"/>
            <a:r>
              <a:rPr lang="hu-HU"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SZOLGÁLATRA KAPOTT</a:t>
            </a:r>
            <a:br>
              <a:rPr lang="hu-HU"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br>
            <a:r>
              <a:rPr lang="hu-HU"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LELKI AJÁNDÉKAINK</a:t>
            </a:r>
            <a:br>
              <a:rPr lang="hu-HU"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br>
            <a:r>
              <a:rPr lang="hu-HU" sz="2100"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 1KOR  13:1</a:t>
            </a:r>
            <a:endParaRPr lang="hu-HU" sz="2100" b="1" dirty="0">
              <a:solidFill>
                <a:schemeClr val="bg1"/>
              </a:solidFill>
              <a:effectLst>
                <a:outerShdw blurRad="38100" dist="38100" dir="2700000" algn="tl">
                  <a:srgbClr val="000000">
                    <a:alpha val="43137"/>
                  </a:srgbClr>
                </a:outerShdw>
              </a:effectLst>
              <a:latin typeface="Calibri" charset="0"/>
              <a:ea typeface="Calibri" charset="0"/>
              <a:cs typeface="Calibri" charset="0"/>
            </a:endParaRPr>
          </a:p>
        </p:txBody>
      </p:sp>
      <p:sp>
        <p:nvSpPr>
          <p:cNvPr id="3" name="Content Placeholder 2"/>
          <p:cNvSpPr>
            <a:spLocks noGrp="1"/>
          </p:cNvSpPr>
          <p:nvPr>
            <p:ph idx="1"/>
          </p:nvPr>
        </p:nvSpPr>
        <p:spPr/>
        <p:txBody>
          <a:bodyPr/>
          <a:lstStyle/>
          <a:p>
            <a:pPr marL="0" indent="0" algn="ctr">
              <a:buNone/>
            </a:pPr>
            <a:r>
              <a:rPr lang="hu-HU" dirty="0" smtClean="0"/>
              <a:t> </a:t>
            </a:r>
            <a:endParaRPr lang="en-AU" dirty="0" smtClean="0"/>
          </a:p>
          <a:p>
            <a:pPr marL="0" indent="0" algn="ctr">
              <a:buNone/>
            </a:pPr>
            <a:r>
              <a:rPr lang="hu-HU" dirty="0" smtClean="0">
                <a:solidFill>
                  <a:srgbClr val="000000"/>
                </a:solidFill>
                <a:latin typeface="Verdana" panose="020B0604030504040204" pitchFamily="34" charset="0"/>
              </a:rPr>
              <a:t>„Ha </a:t>
            </a:r>
            <a:r>
              <a:rPr lang="hu-HU" dirty="0">
                <a:solidFill>
                  <a:srgbClr val="000000"/>
                </a:solidFill>
                <a:latin typeface="Verdana" panose="020B0604030504040204" pitchFamily="34" charset="0"/>
              </a:rPr>
              <a:t>embereknek vagy angyaloknak nyelvén szólok is, szeretet pedig nincsen én bennem, olyanná lettem, mint a zengő érc vagy pengő cimbalom</a:t>
            </a:r>
            <a:r>
              <a:rPr lang="hu-HU" dirty="0" smtClean="0">
                <a:solidFill>
                  <a:srgbClr val="000000"/>
                </a:solidFill>
                <a:latin typeface="Verdana" panose="020B0604030504040204" pitchFamily="34" charset="0"/>
              </a:rPr>
              <a:t>.”</a:t>
            </a:r>
            <a:endParaRPr lang="en-US" dirty="0" smtClean="0">
              <a:effectLst/>
            </a:endParaRPr>
          </a:p>
        </p:txBody>
      </p:sp>
    </p:spTree>
    <p:extLst>
      <p:ext uri="{BB962C8B-B14F-4D97-AF65-F5344CB8AC3E}">
        <p14:creationId xmlns:p14="http://schemas.microsoft.com/office/powerpoint/2010/main" val="1193445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title"/>
          </p:nvPr>
        </p:nvSpPr>
        <p:spPr>
          <a:xfrm>
            <a:off x="289560" y="106680"/>
            <a:ext cx="8069580" cy="2301240"/>
          </a:xfrm>
        </p:spPr>
        <p:txBody>
          <a:bodyPr/>
          <a:lstStyle/>
          <a:p>
            <a:pPr algn="ctr"/>
            <a:r>
              <a:rPr lang="hu-HU" b="1" dirty="0" smtClean="0">
                <a:solidFill>
                  <a:schemeClr val="accent6">
                    <a:lumMod val="50000"/>
                  </a:schemeClr>
                </a:solidFill>
                <a:latin typeface="+mn-lt"/>
              </a:rPr>
              <a:t>Egyedül Krisztus </a:t>
            </a:r>
            <a:r>
              <a:rPr lang="hu-HU" b="1" i="1" dirty="0" smtClean="0">
                <a:solidFill>
                  <a:schemeClr val="accent6">
                    <a:lumMod val="50000"/>
                  </a:schemeClr>
                </a:solidFill>
                <a:latin typeface="Palatino Linotype" charset="0"/>
                <a:ea typeface="Palatino Linotype" charset="0"/>
                <a:cs typeface="Palatino Linotype" charset="0"/>
              </a:rPr>
              <a:t>módszerével</a:t>
            </a:r>
            <a:endParaRPr lang="en-US" b="1" dirty="0">
              <a:solidFill>
                <a:schemeClr val="accent6">
                  <a:lumMod val="50000"/>
                </a:schemeClr>
              </a:solidFill>
              <a:latin typeface="+mn-lt"/>
            </a:endParaRPr>
          </a:p>
        </p:txBody>
      </p:sp>
      <p:sp>
        <p:nvSpPr>
          <p:cNvPr id="3" name="Content Placeholder 2"/>
          <p:cNvSpPr>
            <a:spLocks noGrp="1"/>
          </p:cNvSpPr>
          <p:nvPr>
            <p:ph idx="1"/>
          </p:nvPr>
        </p:nvSpPr>
        <p:spPr>
          <a:xfrm>
            <a:off x="1134533" y="1539240"/>
            <a:ext cx="6974298" cy="4876799"/>
          </a:xfrm>
        </p:spPr>
        <p:txBody>
          <a:bodyPr>
            <a:normAutofit/>
          </a:bodyPr>
          <a:lstStyle/>
          <a:p>
            <a:pPr marL="0" indent="0" algn="ctr">
              <a:buNone/>
            </a:pPr>
            <a:endParaRPr lang="en-AU" dirty="0" smtClean="0"/>
          </a:p>
          <a:p>
            <a:pPr marL="0" indent="0" algn="ctr">
              <a:buNone/>
            </a:pPr>
            <a:endParaRPr lang="en-AU" dirty="0"/>
          </a:p>
          <a:p>
            <a:pPr marL="0" indent="0" algn="ctr">
              <a:buNone/>
            </a:pPr>
            <a:r>
              <a:rPr lang="hu-HU" dirty="0" smtClean="0"/>
              <a:t>„Egyedül Krisztus módszerével érhetünk el valódi sikereket az emberek elérésében. A Megváltó elvegyült az emberek között, mint aki a javukat akarja. Kimutatta együttérzését irányukban, betöltötte szükségleteiket és elnyerte bizalmukat. Ezek után szólította fel őket: „Kövess engem!” </a:t>
            </a:r>
            <a:r>
              <a:rPr lang="hu-HU" i="1" dirty="0" smtClean="0"/>
              <a:t>(Ellen G. White: A nagy orvos lábnyomán, 143. o). </a:t>
            </a:r>
          </a:p>
          <a:p>
            <a:pPr marL="0" indent="0" algn="ctr">
              <a:buNone/>
            </a:pPr>
            <a:endParaRPr lang="en-AU" dirty="0"/>
          </a:p>
        </p:txBody>
      </p:sp>
    </p:spTree>
    <p:extLst>
      <p:ext uri="{BB962C8B-B14F-4D97-AF65-F5344CB8AC3E}">
        <p14:creationId xmlns:p14="http://schemas.microsoft.com/office/powerpoint/2010/main" val="1504246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223125"/>
          </a:xfrm>
          <a:prstGeom prst="rect">
            <a:avLst/>
          </a:prstGeom>
        </p:spPr>
      </p:pic>
      <p:sp>
        <p:nvSpPr>
          <p:cNvPr id="2" name="Title 1"/>
          <p:cNvSpPr>
            <a:spLocks noGrp="1"/>
          </p:cNvSpPr>
          <p:nvPr>
            <p:ph type="title"/>
          </p:nvPr>
        </p:nvSpPr>
        <p:spPr>
          <a:xfrm>
            <a:off x="490626" y="1072491"/>
            <a:ext cx="7886700" cy="1325563"/>
          </a:xfrm>
        </p:spPr>
        <p:txBody>
          <a:bodyPr/>
          <a:lstStyle/>
          <a:p>
            <a:pPr algn="ctr"/>
            <a:r>
              <a:rPr lang="hu-HU" b="1" dirty="0" smtClean="0">
                <a:solidFill>
                  <a:srgbClr val="70AD47">
                    <a:lumMod val="50000"/>
                  </a:srgbClr>
                </a:solidFill>
                <a:latin typeface="+mn-lt"/>
              </a:rPr>
              <a:t>Feladatunk és </a:t>
            </a:r>
            <a:r>
              <a:rPr lang="hu-HU" b="1" dirty="0">
                <a:solidFill>
                  <a:srgbClr val="70AD47">
                    <a:lumMod val="50000"/>
                  </a:srgbClr>
                </a:solidFill>
                <a:latin typeface="+mn-lt"/>
              </a:rPr>
              <a:t>felelősségünk </a:t>
            </a:r>
            <a:endParaRPr lang="hu-HU" b="1" dirty="0">
              <a:solidFill>
                <a:schemeClr val="accent6">
                  <a:lumMod val="50000"/>
                </a:schemeClr>
              </a:solidFill>
              <a:latin typeface="+mn-lt"/>
            </a:endParaRPr>
          </a:p>
        </p:txBody>
      </p:sp>
      <p:sp>
        <p:nvSpPr>
          <p:cNvPr id="3" name="Content Placeholder 2"/>
          <p:cNvSpPr>
            <a:spLocks noGrp="1"/>
          </p:cNvSpPr>
          <p:nvPr>
            <p:ph idx="1"/>
          </p:nvPr>
        </p:nvSpPr>
        <p:spPr>
          <a:xfrm>
            <a:off x="628650" y="2412222"/>
            <a:ext cx="7886700" cy="2936156"/>
          </a:xfrm>
        </p:spPr>
        <p:txBody>
          <a:bodyPr>
            <a:normAutofit/>
          </a:bodyPr>
          <a:lstStyle/>
          <a:p>
            <a:pPr marL="0" indent="0">
              <a:buNone/>
            </a:pPr>
            <a:r>
              <a:rPr lang="hu-HU" b="1" dirty="0" smtClean="0"/>
              <a:t>Ha fejlesztjük lelki ajándékainkat </a:t>
            </a:r>
          </a:p>
          <a:p>
            <a:pPr marL="0" indent="0">
              <a:buNone/>
            </a:pPr>
            <a:r>
              <a:rPr lang="hu-HU" b="1" dirty="0" smtClean="0"/>
              <a:t>és lelkesedésünket  — </a:t>
            </a:r>
          </a:p>
          <a:p>
            <a:r>
              <a:rPr lang="hu-HU" dirty="0" smtClean="0"/>
              <a:t>Tiszteljük és </a:t>
            </a:r>
            <a:r>
              <a:rPr lang="hu-HU" b="1" dirty="0" smtClean="0"/>
              <a:t>megdicsőítjük Istent</a:t>
            </a:r>
            <a:r>
              <a:rPr lang="hu-HU" dirty="0" smtClean="0"/>
              <a:t>,  mert kiteljesedünk a szolgálat által. </a:t>
            </a:r>
            <a:endParaRPr lang="hu-HU" dirty="0" smtClean="0">
              <a:solidFill>
                <a:srgbClr val="FF0000"/>
              </a:solidFill>
            </a:endParaRPr>
          </a:p>
          <a:p>
            <a:r>
              <a:rPr lang="hu-HU" b="1" dirty="0" smtClean="0"/>
              <a:t>Építjük az egyházat </a:t>
            </a:r>
            <a:r>
              <a:rPr lang="hu-HU" dirty="0" smtClean="0"/>
              <a:t>és hasznára válunk, mert örömmel szolgálunk másoknak.  </a:t>
            </a:r>
          </a:p>
          <a:p>
            <a:endParaRPr lang="en-US" dirty="0"/>
          </a:p>
        </p:txBody>
      </p:sp>
    </p:spTree>
    <p:extLst>
      <p:ext uri="{BB962C8B-B14F-4D97-AF65-F5344CB8AC3E}">
        <p14:creationId xmlns:p14="http://schemas.microsoft.com/office/powerpoint/2010/main" val="1772427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1094476" y="152401"/>
            <a:ext cx="8049524" cy="1647344"/>
          </a:xfrm>
        </p:spPr>
        <p:txBody>
          <a:bodyPr>
            <a:normAutofit/>
          </a:bodyPr>
          <a:lstStyle/>
          <a:p>
            <a:pPr algn="ctr"/>
            <a:r>
              <a:rPr lang="hu-HU" sz="4000" b="1" dirty="0" smtClean="0">
                <a:solidFill>
                  <a:schemeClr val="bg1"/>
                </a:solidFill>
                <a:latin typeface="+mn-lt"/>
                <a:ea typeface="Calibri" charset="0"/>
                <a:cs typeface="Calibri" charset="0"/>
              </a:rPr>
              <a:t>SZOLGÁLATRA </a:t>
            </a:r>
            <a:r>
              <a:rPr lang="hu-HU" sz="4000" b="1" dirty="0">
                <a:solidFill>
                  <a:schemeClr val="bg1"/>
                </a:solidFill>
                <a:latin typeface="+mn-lt"/>
                <a:ea typeface="Calibri" charset="0"/>
                <a:cs typeface="Calibri" charset="0"/>
              </a:rPr>
              <a:t>KAPOTT LELKI AJÁNDÉKAINK </a:t>
            </a:r>
            <a:r>
              <a:rPr lang="hu-HU" sz="4000" b="1" dirty="0" smtClean="0">
                <a:solidFill>
                  <a:schemeClr val="bg1"/>
                </a:solidFill>
                <a:latin typeface="+mn-lt"/>
                <a:ea typeface="Calibri" charset="0"/>
                <a:cs typeface="Calibri" charset="0"/>
              </a:rPr>
              <a:t/>
            </a:r>
            <a:br>
              <a:rPr lang="hu-HU" sz="4000" b="1" dirty="0" smtClean="0">
                <a:solidFill>
                  <a:schemeClr val="bg1"/>
                </a:solidFill>
                <a:latin typeface="+mn-lt"/>
                <a:ea typeface="Calibri" charset="0"/>
                <a:cs typeface="Calibri" charset="0"/>
              </a:rPr>
            </a:br>
            <a:r>
              <a:rPr lang="hu-HU" sz="2100" b="1" dirty="0" err="1" smtClean="0">
                <a:solidFill>
                  <a:schemeClr val="bg1"/>
                </a:solidFill>
                <a:latin typeface="+mn-lt"/>
              </a:rPr>
              <a:t>Jóel</a:t>
            </a:r>
            <a:r>
              <a:rPr lang="hu-HU" sz="2100" b="1" dirty="0" smtClean="0">
                <a:solidFill>
                  <a:schemeClr val="bg1"/>
                </a:solidFill>
                <a:latin typeface="+mn-lt"/>
              </a:rPr>
              <a:t> </a:t>
            </a:r>
            <a:r>
              <a:rPr lang="en-AU" sz="2100" b="1" dirty="0" smtClean="0">
                <a:solidFill>
                  <a:schemeClr val="bg1"/>
                </a:solidFill>
                <a:latin typeface="+mn-lt"/>
              </a:rPr>
              <a:t> 2:28</a:t>
            </a:r>
            <a:endParaRPr lang="en-US" sz="2100" b="1" dirty="0">
              <a:solidFill>
                <a:schemeClr val="bg1"/>
              </a:solidFill>
              <a:latin typeface="+mn-lt"/>
            </a:endParaRPr>
          </a:p>
        </p:txBody>
      </p:sp>
      <p:sp>
        <p:nvSpPr>
          <p:cNvPr id="3" name="Content Placeholder 2"/>
          <p:cNvSpPr>
            <a:spLocks noGrp="1"/>
          </p:cNvSpPr>
          <p:nvPr>
            <p:ph idx="1"/>
          </p:nvPr>
        </p:nvSpPr>
        <p:spPr>
          <a:xfrm>
            <a:off x="628650" y="2653760"/>
            <a:ext cx="7886700" cy="3350224"/>
          </a:xfrm>
        </p:spPr>
        <p:txBody>
          <a:bodyPr>
            <a:normAutofit/>
          </a:bodyPr>
          <a:lstStyle/>
          <a:p>
            <a:pPr marL="0" indent="0" algn="ctr">
              <a:buNone/>
            </a:pPr>
            <a:r>
              <a:rPr lang="en-AU" sz="3200" dirty="0" smtClean="0"/>
              <a:t>„</a:t>
            </a:r>
            <a:r>
              <a:rPr lang="hu-HU" sz="3200" dirty="0" smtClean="0"/>
              <a:t>És lészen azután, hogy kiöntöm lelkemet minden testre, és prófétálnak a ti fiaitok és leányaitok; véneitek álmokat álmodnak</a:t>
            </a:r>
            <a:r>
              <a:rPr lang="en-AU" sz="3200" dirty="0" smtClean="0"/>
              <a:t>;</a:t>
            </a:r>
            <a:r>
              <a:rPr lang="hu-HU" sz="3200" dirty="0"/>
              <a:t> </a:t>
            </a:r>
            <a:r>
              <a:rPr lang="hu-HU" sz="3200" dirty="0" smtClean="0"/>
              <a:t>                                        </a:t>
            </a:r>
            <a:r>
              <a:rPr lang="en-AU" sz="3200" dirty="0" smtClean="0"/>
              <a:t>if</a:t>
            </a:r>
            <a:r>
              <a:rPr lang="hu-HU" sz="3200" dirty="0" err="1" smtClean="0"/>
              <a:t>jaitok</a:t>
            </a:r>
            <a:r>
              <a:rPr lang="hu-HU" sz="3200" dirty="0" smtClean="0"/>
              <a:t> pedig </a:t>
            </a:r>
            <a:r>
              <a:rPr lang="hu-HU" sz="3200" dirty="0" err="1" smtClean="0"/>
              <a:t>látomásoka</a:t>
            </a:r>
            <a:r>
              <a:rPr lang="en-AU" sz="3200" dirty="0" smtClean="0"/>
              <a:t>t </a:t>
            </a:r>
            <a:r>
              <a:rPr lang="hu-HU" sz="3200" dirty="0" smtClean="0"/>
              <a:t>látnak</a:t>
            </a:r>
            <a:r>
              <a:rPr lang="en-AU" sz="3200" dirty="0" smtClean="0"/>
              <a:t>.</a:t>
            </a:r>
            <a:r>
              <a:rPr lang="hu-HU" sz="3200" dirty="0" smtClean="0"/>
              <a:t>”</a:t>
            </a:r>
            <a:endParaRPr lang="en-AU" sz="3200" dirty="0" smtClean="0"/>
          </a:p>
        </p:txBody>
      </p:sp>
    </p:spTree>
    <p:extLst>
      <p:ext uri="{BB962C8B-B14F-4D97-AF65-F5344CB8AC3E}">
        <p14:creationId xmlns:p14="http://schemas.microsoft.com/office/powerpoint/2010/main" val="159576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1025465" y="403787"/>
            <a:ext cx="7886700" cy="1325563"/>
          </a:xfrm>
        </p:spPr>
        <p:txBody>
          <a:bodyPr>
            <a:normAutofit fontScale="90000"/>
          </a:bodyPr>
          <a:lstStyle/>
          <a:p>
            <a:pPr algn="ctr"/>
            <a:r>
              <a:rPr lang="hu-HU" sz="4000" b="1" dirty="0" smtClean="0">
                <a:solidFill>
                  <a:schemeClr val="bg1"/>
                </a:solidFill>
                <a:latin typeface="+mn-lt"/>
                <a:ea typeface="Calibri" charset="0"/>
                <a:cs typeface="Calibri" charset="0"/>
              </a:rPr>
              <a:t>SZOLGÁLATRA KAPOTT</a:t>
            </a:r>
            <a:br>
              <a:rPr lang="hu-HU" sz="4000" b="1" dirty="0" smtClean="0">
                <a:solidFill>
                  <a:schemeClr val="bg1"/>
                </a:solidFill>
                <a:latin typeface="+mn-lt"/>
                <a:ea typeface="Calibri" charset="0"/>
                <a:cs typeface="Calibri" charset="0"/>
              </a:rPr>
            </a:br>
            <a:r>
              <a:rPr lang="hu-HU" sz="4000" b="1" dirty="0" smtClean="0">
                <a:solidFill>
                  <a:schemeClr val="bg1"/>
                </a:solidFill>
                <a:latin typeface="+mn-lt"/>
                <a:ea typeface="Calibri" charset="0"/>
                <a:cs typeface="Calibri" charset="0"/>
              </a:rPr>
              <a:t>LELKI </a:t>
            </a:r>
            <a:r>
              <a:rPr lang="hu-HU" sz="4000" b="1" dirty="0">
                <a:solidFill>
                  <a:schemeClr val="bg1"/>
                </a:solidFill>
                <a:latin typeface="+mn-lt"/>
                <a:ea typeface="Calibri" charset="0"/>
                <a:cs typeface="Calibri" charset="0"/>
              </a:rPr>
              <a:t>AJÁNDÉKAINK </a:t>
            </a:r>
            <a:br>
              <a:rPr lang="hu-HU" sz="4000" b="1" dirty="0">
                <a:solidFill>
                  <a:schemeClr val="bg1"/>
                </a:solidFill>
                <a:latin typeface="+mn-lt"/>
                <a:ea typeface="Calibri" charset="0"/>
                <a:cs typeface="Calibri" charset="0"/>
              </a:rPr>
            </a:br>
            <a:r>
              <a:rPr lang="en-AU" sz="2700" b="1" dirty="0" smtClean="0">
                <a:solidFill>
                  <a:schemeClr val="bg1"/>
                </a:solidFill>
                <a:latin typeface="+mn-lt"/>
              </a:rPr>
              <a:t>Joel 2:29</a:t>
            </a:r>
            <a:r>
              <a:rPr lang="hu-HU" sz="2700" b="1" dirty="0" smtClean="0">
                <a:solidFill>
                  <a:schemeClr val="bg1"/>
                </a:solidFill>
                <a:latin typeface="+mn-lt"/>
              </a:rPr>
              <a:t> </a:t>
            </a:r>
            <a:endParaRPr lang="en-US" sz="2700" b="1" dirty="0">
              <a:solidFill>
                <a:schemeClr val="bg1"/>
              </a:solidFill>
              <a:latin typeface="+mn-lt"/>
            </a:endParaRPr>
          </a:p>
        </p:txBody>
      </p:sp>
      <p:sp>
        <p:nvSpPr>
          <p:cNvPr id="3" name="Content Placeholder 2"/>
          <p:cNvSpPr>
            <a:spLocks noGrp="1"/>
          </p:cNvSpPr>
          <p:nvPr>
            <p:ph idx="1"/>
          </p:nvPr>
        </p:nvSpPr>
        <p:spPr>
          <a:xfrm>
            <a:off x="628650" y="2498485"/>
            <a:ext cx="7886700" cy="4351338"/>
          </a:xfrm>
        </p:spPr>
        <p:txBody>
          <a:bodyPr>
            <a:normAutofit/>
          </a:bodyPr>
          <a:lstStyle/>
          <a:p>
            <a:pPr marL="0" indent="0" algn="ctr">
              <a:buNone/>
            </a:pPr>
            <a:r>
              <a:rPr lang="hu-HU" sz="4000" dirty="0" smtClean="0"/>
              <a:t>„Sőt még a szolgákra és szolgálóleányokra is kiöntöm azokban a napokban az én lelkemet.” </a:t>
            </a:r>
            <a:endParaRPr lang="hu-HU" sz="4000" dirty="0"/>
          </a:p>
        </p:txBody>
      </p:sp>
    </p:spTree>
    <p:extLst>
      <p:ext uri="{BB962C8B-B14F-4D97-AF65-F5344CB8AC3E}">
        <p14:creationId xmlns:p14="http://schemas.microsoft.com/office/powerpoint/2010/main" val="822442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1257300" y="250932"/>
            <a:ext cx="7886700" cy="1325563"/>
          </a:xfrm>
        </p:spPr>
        <p:txBody>
          <a:bodyPr>
            <a:normAutofit/>
          </a:bodyPr>
          <a:lstStyle/>
          <a:p>
            <a:pPr algn="ctr"/>
            <a:r>
              <a:rPr lang="hu-HU" sz="6000" b="1" smtClean="0">
                <a:solidFill>
                  <a:schemeClr val="bg1"/>
                </a:solidFill>
              </a:rPr>
              <a:t>FELHÍVÁS</a:t>
            </a:r>
            <a:endParaRPr lang="hu-HU" sz="6000" b="1"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lgn="ctr">
              <a:buNone/>
            </a:pPr>
            <a:r>
              <a:rPr lang="hu-HU" sz="3600" b="1" dirty="0" smtClean="0"/>
              <a:t>Hajlandóak vagytok</a:t>
            </a:r>
            <a:r>
              <a:rPr lang="hu-HU" sz="3600" dirty="0" smtClean="0"/>
              <a:t> felajánlani életeteket Isten szolgálatára? </a:t>
            </a:r>
            <a:endParaRPr lang="hu-HU" sz="3600" dirty="0"/>
          </a:p>
        </p:txBody>
      </p:sp>
    </p:spTree>
    <p:extLst>
      <p:ext uri="{BB962C8B-B14F-4D97-AF65-F5344CB8AC3E}">
        <p14:creationId xmlns:p14="http://schemas.microsoft.com/office/powerpoint/2010/main" val="62936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2" name="Title 1"/>
          <p:cNvSpPr>
            <a:spLocks noGrp="1"/>
          </p:cNvSpPr>
          <p:nvPr>
            <p:ph type="title"/>
          </p:nvPr>
        </p:nvSpPr>
        <p:spPr>
          <a:xfrm>
            <a:off x="1631979" y="41768"/>
            <a:ext cx="7552257" cy="1783857"/>
          </a:xfrm>
        </p:spPr>
        <p:txBody>
          <a:bodyPr>
            <a:normAutofit/>
          </a:bodyPr>
          <a:lstStyle/>
          <a:p>
            <a:pPr algn="ctr"/>
            <a:r>
              <a:rPr lang="en-US" b="1" dirty="0" smtClean="0">
                <a:solidFill>
                  <a:schemeClr val="bg1"/>
                </a:solidFill>
                <a:effectLst>
                  <a:outerShdw blurRad="38100" dist="38100" dir="2700000" algn="tl">
                    <a:srgbClr val="000000">
                      <a:alpha val="43137"/>
                    </a:srgbClr>
                  </a:outerShdw>
                </a:effectLst>
                <a:latin typeface="+mn-lt"/>
              </a:rPr>
              <a:t>S</a:t>
            </a:r>
            <a:r>
              <a:rPr lang="hu-HU" b="1" dirty="0" smtClean="0">
                <a:solidFill>
                  <a:schemeClr val="bg1"/>
                </a:solidFill>
                <a:effectLst>
                  <a:outerShdw blurRad="38100" dist="38100" dir="2700000" algn="tl">
                    <a:srgbClr val="000000">
                      <a:alpha val="43137"/>
                    </a:srgbClr>
                  </a:outerShdw>
                </a:effectLst>
                <a:latin typeface="+mn-lt"/>
              </a:rPr>
              <a:t>ZOLGÁLATRA KAPOTT</a:t>
            </a:r>
            <a:br>
              <a:rPr lang="hu-HU" b="1" dirty="0" smtClean="0">
                <a:solidFill>
                  <a:schemeClr val="bg1"/>
                </a:solidFill>
                <a:effectLst>
                  <a:outerShdw blurRad="38100" dist="38100" dir="2700000" algn="tl">
                    <a:srgbClr val="000000">
                      <a:alpha val="43137"/>
                    </a:srgbClr>
                  </a:outerShdw>
                </a:effectLst>
                <a:latin typeface="+mn-lt"/>
              </a:rPr>
            </a:br>
            <a:r>
              <a:rPr lang="hu-HU" b="1" dirty="0" smtClean="0">
                <a:solidFill>
                  <a:schemeClr val="bg1"/>
                </a:solidFill>
                <a:effectLst>
                  <a:outerShdw blurRad="38100" dist="38100" dir="2700000" algn="tl">
                    <a:srgbClr val="000000">
                      <a:alpha val="43137"/>
                    </a:srgbClr>
                  </a:outerShdw>
                </a:effectLst>
                <a:latin typeface="+mn-lt"/>
              </a:rPr>
              <a:t>LELKI AJÁNDÉKAINK </a:t>
            </a:r>
            <a:r>
              <a:rPr lang="en-US" b="1" dirty="0" smtClean="0">
                <a:solidFill>
                  <a:schemeClr val="bg1"/>
                </a:solidFill>
                <a:effectLst>
                  <a:outerShdw blurRad="38100" dist="38100" dir="2700000" algn="tl">
                    <a:srgbClr val="000000">
                      <a:alpha val="43137"/>
                    </a:srgbClr>
                  </a:outerShdw>
                </a:effectLst>
                <a:latin typeface="+mn-lt"/>
              </a:rPr>
              <a:t/>
            </a:r>
            <a:br>
              <a:rPr lang="en-US" b="1" dirty="0" smtClean="0">
                <a:solidFill>
                  <a:schemeClr val="bg1"/>
                </a:solidFill>
                <a:effectLst>
                  <a:outerShdw blurRad="38100" dist="38100" dir="2700000" algn="tl">
                    <a:srgbClr val="000000">
                      <a:alpha val="43137"/>
                    </a:srgbClr>
                  </a:outerShdw>
                </a:effectLst>
                <a:latin typeface="+mn-lt"/>
              </a:rPr>
            </a:br>
            <a:r>
              <a:rPr lang="en-US" sz="2100" b="1" dirty="0" smtClean="0">
                <a:solidFill>
                  <a:schemeClr val="bg1"/>
                </a:solidFill>
                <a:effectLst>
                  <a:outerShdw blurRad="38100" dist="38100" dir="2700000" algn="tl">
                    <a:srgbClr val="000000">
                      <a:alpha val="43137"/>
                    </a:srgbClr>
                  </a:outerShdw>
                </a:effectLst>
                <a:latin typeface="+mn-lt"/>
              </a:rPr>
              <a:t>1 </a:t>
            </a:r>
            <a:r>
              <a:rPr lang="hu-HU" sz="2100" b="1" dirty="0" smtClean="0">
                <a:solidFill>
                  <a:schemeClr val="bg1"/>
                </a:solidFill>
                <a:effectLst>
                  <a:outerShdw blurRad="38100" dist="38100" dir="2700000" algn="tl">
                    <a:srgbClr val="000000">
                      <a:alpha val="43137"/>
                    </a:srgbClr>
                  </a:outerShdw>
                </a:effectLst>
                <a:latin typeface="+mn-lt"/>
              </a:rPr>
              <a:t>Kor 1</a:t>
            </a:r>
            <a:r>
              <a:rPr lang="en-US" sz="2100" b="1" dirty="0" smtClean="0">
                <a:solidFill>
                  <a:schemeClr val="bg1"/>
                </a:solidFill>
                <a:effectLst>
                  <a:outerShdw blurRad="38100" dist="38100" dir="2700000" algn="tl">
                    <a:srgbClr val="000000">
                      <a:alpha val="43137"/>
                    </a:srgbClr>
                  </a:outerShdw>
                </a:effectLst>
                <a:latin typeface="+mn-lt"/>
              </a:rPr>
              <a:t>3:2 </a:t>
            </a:r>
            <a:endParaRPr lang="en-US" sz="2100" b="1" i="1" dirty="0">
              <a:solidFill>
                <a:schemeClr val="bg1"/>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lstStyle/>
          <a:p>
            <a:pPr marL="0" indent="0" algn="ctr">
              <a:buNone/>
            </a:pPr>
            <a:endParaRPr lang="en-AU" dirty="0" smtClean="0"/>
          </a:p>
          <a:p>
            <a:pPr marL="0" indent="0" algn="ctr">
              <a:buNone/>
            </a:pPr>
            <a:r>
              <a:rPr lang="hu-HU" dirty="0" smtClean="0">
                <a:solidFill>
                  <a:srgbClr val="000000"/>
                </a:solidFill>
                <a:latin typeface="Verdana" panose="020B0604030504040204" pitchFamily="34" charset="0"/>
              </a:rPr>
              <a:t>„És </a:t>
            </a:r>
            <a:r>
              <a:rPr lang="hu-HU" dirty="0">
                <a:solidFill>
                  <a:srgbClr val="000000"/>
                </a:solidFill>
                <a:latin typeface="Verdana" panose="020B0604030504040204" pitchFamily="34" charset="0"/>
              </a:rPr>
              <a:t>ha jövendőt tudok is </a:t>
            </a:r>
            <a:r>
              <a:rPr lang="hu-HU" dirty="0" smtClean="0">
                <a:solidFill>
                  <a:srgbClr val="000000"/>
                </a:solidFill>
                <a:latin typeface="Verdana" panose="020B0604030504040204" pitchFamily="34" charset="0"/>
              </a:rPr>
              <a:t>mondani, és </a:t>
            </a:r>
            <a:r>
              <a:rPr lang="hu-HU" dirty="0">
                <a:solidFill>
                  <a:srgbClr val="000000"/>
                </a:solidFill>
                <a:latin typeface="Verdana" panose="020B0604030504040204" pitchFamily="34" charset="0"/>
              </a:rPr>
              <a:t>minden titkot és minden tudományt ismerek is; és ha egész hitem van is, úgyannyira, hogy hegyeket mozdíthatok ki helyökről, szeretet pedig nincsen én bennem, semmi vagyok</a:t>
            </a:r>
            <a:r>
              <a:rPr lang="hu-HU" dirty="0" smtClean="0">
                <a:solidFill>
                  <a:srgbClr val="000000"/>
                </a:solidFill>
                <a:latin typeface="Verdana" panose="020B0604030504040204" pitchFamily="34" charset="0"/>
              </a:rPr>
              <a:t>.”</a:t>
            </a:r>
            <a:endParaRPr lang="en-AU" dirty="0" smtClean="0"/>
          </a:p>
        </p:txBody>
      </p:sp>
    </p:spTree>
    <p:extLst>
      <p:ext uri="{BB962C8B-B14F-4D97-AF65-F5344CB8AC3E}">
        <p14:creationId xmlns:p14="http://schemas.microsoft.com/office/powerpoint/2010/main" val="2628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3" name="Content Placeholder 2"/>
          <p:cNvSpPr>
            <a:spLocks noGrp="1"/>
          </p:cNvSpPr>
          <p:nvPr>
            <p:ph idx="1"/>
          </p:nvPr>
        </p:nvSpPr>
        <p:spPr>
          <a:xfrm>
            <a:off x="628650" y="2239693"/>
            <a:ext cx="7388915" cy="4351338"/>
          </a:xfrm>
        </p:spPr>
        <p:txBody>
          <a:bodyPr/>
          <a:lstStyle/>
          <a:p>
            <a:pPr marL="0" indent="0" algn="ctr">
              <a:buNone/>
            </a:pPr>
            <a:endParaRPr lang="en-AU" dirty="0" smtClean="0"/>
          </a:p>
          <a:p>
            <a:pPr marL="0" indent="0" algn="ctr">
              <a:buNone/>
            </a:pPr>
            <a:r>
              <a:rPr lang="hu-HU" dirty="0" smtClean="0">
                <a:solidFill>
                  <a:srgbClr val="000000"/>
                </a:solidFill>
                <a:latin typeface="Verdana" panose="020B0604030504040204" pitchFamily="34" charset="0"/>
              </a:rPr>
              <a:t>„És </a:t>
            </a:r>
            <a:r>
              <a:rPr lang="hu-HU" dirty="0">
                <a:solidFill>
                  <a:srgbClr val="000000"/>
                </a:solidFill>
                <a:latin typeface="Verdana" panose="020B0604030504040204" pitchFamily="34" charset="0"/>
              </a:rPr>
              <a:t>ha vagyonomat mind felétetem is, és ha testemet tűzre adom is, </a:t>
            </a:r>
            <a:r>
              <a:rPr lang="hu-HU" dirty="0" smtClean="0">
                <a:solidFill>
                  <a:srgbClr val="000000"/>
                </a:solidFill>
                <a:latin typeface="Verdana" panose="020B0604030504040204" pitchFamily="34" charset="0"/>
              </a:rPr>
              <a:t>           szeretet </a:t>
            </a:r>
            <a:r>
              <a:rPr lang="hu-HU" dirty="0">
                <a:solidFill>
                  <a:srgbClr val="000000"/>
                </a:solidFill>
                <a:latin typeface="Verdana" panose="020B0604030504040204" pitchFamily="34" charset="0"/>
              </a:rPr>
              <a:t>pedig nincsen én </a:t>
            </a:r>
            <a:r>
              <a:rPr lang="hu-HU" dirty="0" smtClean="0">
                <a:solidFill>
                  <a:srgbClr val="000000"/>
                </a:solidFill>
                <a:latin typeface="Verdana" panose="020B0604030504040204" pitchFamily="34" charset="0"/>
              </a:rPr>
              <a:t>bennem,                    semmi </a:t>
            </a:r>
            <a:r>
              <a:rPr lang="hu-HU" dirty="0">
                <a:solidFill>
                  <a:srgbClr val="000000"/>
                </a:solidFill>
                <a:latin typeface="Verdana" panose="020B0604030504040204" pitchFamily="34" charset="0"/>
              </a:rPr>
              <a:t>hasznom abból</a:t>
            </a:r>
            <a:r>
              <a:rPr lang="hu-HU" dirty="0" smtClean="0">
                <a:solidFill>
                  <a:srgbClr val="000000"/>
                </a:solidFill>
                <a:latin typeface="Verdana" panose="020B0604030504040204" pitchFamily="34" charset="0"/>
              </a:rPr>
              <a:t>.”</a:t>
            </a:r>
            <a:endParaRPr lang="en-US" dirty="0"/>
          </a:p>
        </p:txBody>
      </p:sp>
      <p:sp>
        <p:nvSpPr>
          <p:cNvPr id="6" name="Title 1"/>
          <p:cNvSpPr txBox="1">
            <a:spLocks/>
          </p:cNvSpPr>
          <p:nvPr/>
        </p:nvSpPr>
        <p:spPr>
          <a:xfrm>
            <a:off x="1555803" y="457065"/>
            <a:ext cx="7628433"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SZOLGÁLATRA KAPOTT</a:t>
            </a:r>
            <a:br>
              <a:rPr lang="hu-HU"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br>
            <a:r>
              <a:rPr lang="hu-HU"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LELKI AJÁNDÉKAINK</a:t>
            </a:r>
            <a:br>
              <a:rPr lang="hu-HU"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br>
            <a:r>
              <a:rPr lang="hu-HU" sz="2100"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 1KOR  13:3</a:t>
            </a:r>
            <a:endParaRPr lang="hu-HU" sz="2100" b="1" dirty="0">
              <a:solidFill>
                <a:schemeClr val="bg1"/>
              </a:solidFill>
              <a:effectLst>
                <a:outerShdw blurRad="38100" dist="38100" dir="2700000" algn="tl">
                  <a:srgbClr val="000000">
                    <a:alpha val="43137"/>
                  </a:srgbClr>
                </a:outerShdw>
              </a:effectLst>
              <a:latin typeface="Calibri" charset="0"/>
              <a:ea typeface="Calibri" charset="0"/>
              <a:cs typeface="Calibri" charset="0"/>
            </a:endParaRPr>
          </a:p>
        </p:txBody>
      </p:sp>
    </p:spTree>
    <p:extLst>
      <p:ext uri="{BB962C8B-B14F-4D97-AF65-F5344CB8AC3E}">
        <p14:creationId xmlns:p14="http://schemas.microsoft.com/office/powerpoint/2010/main" val="56986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84236" cy="6858001"/>
          </a:xfrm>
          <a:prstGeom prst="rect">
            <a:avLst/>
          </a:prstGeom>
        </p:spPr>
      </p:pic>
      <p:sp>
        <p:nvSpPr>
          <p:cNvPr id="3" name="Content Placeholder 2"/>
          <p:cNvSpPr>
            <a:spLocks noGrp="1"/>
          </p:cNvSpPr>
          <p:nvPr>
            <p:ph idx="1"/>
          </p:nvPr>
        </p:nvSpPr>
        <p:spPr>
          <a:xfrm>
            <a:off x="628650" y="2153429"/>
            <a:ext cx="7886700" cy="4351338"/>
          </a:xfrm>
        </p:spPr>
        <p:txBody>
          <a:bodyPr/>
          <a:lstStyle/>
          <a:p>
            <a:pPr marL="0" indent="0" algn="ctr">
              <a:buNone/>
            </a:pPr>
            <a:endParaRPr lang="en-AU" dirty="0" smtClean="0"/>
          </a:p>
          <a:p>
            <a:pPr marL="0" indent="0" algn="ctr">
              <a:buNone/>
            </a:pPr>
            <a:r>
              <a:rPr lang="hu-HU" dirty="0" smtClean="0">
                <a:solidFill>
                  <a:srgbClr val="000000"/>
                </a:solidFill>
                <a:latin typeface="Verdana" panose="020B0604030504040204" pitchFamily="34" charset="0"/>
              </a:rPr>
              <a:t>„És </a:t>
            </a:r>
            <a:r>
              <a:rPr lang="hu-HU" dirty="0">
                <a:solidFill>
                  <a:srgbClr val="000000"/>
                </a:solidFill>
                <a:latin typeface="Verdana" panose="020B0604030504040204" pitchFamily="34" charset="0"/>
              </a:rPr>
              <a:t>lészen azután, hogy kiöntöm lelkemet minden testre, és prófétálnak a ti fiaitok és leányaitok; véneitek álmokat álmodnak; ifjaitok </a:t>
            </a:r>
            <a:r>
              <a:rPr lang="hu-HU" dirty="0" smtClean="0">
                <a:solidFill>
                  <a:srgbClr val="000000"/>
                </a:solidFill>
                <a:latin typeface="Verdana" panose="020B0604030504040204" pitchFamily="34" charset="0"/>
              </a:rPr>
              <a:t>pedig                  látomásokat </a:t>
            </a:r>
            <a:r>
              <a:rPr lang="hu-HU" dirty="0">
                <a:solidFill>
                  <a:srgbClr val="000000"/>
                </a:solidFill>
                <a:latin typeface="Verdana" panose="020B0604030504040204" pitchFamily="34" charset="0"/>
              </a:rPr>
              <a:t>látnak</a:t>
            </a:r>
            <a:r>
              <a:rPr lang="hu-HU" dirty="0" smtClean="0">
                <a:solidFill>
                  <a:srgbClr val="000000"/>
                </a:solidFill>
                <a:latin typeface="Verdana" panose="020B0604030504040204" pitchFamily="34" charset="0"/>
              </a:rPr>
              <a:t>.”</a:t>
            </a:r>
            <a:endParaRPr lang="en-AU" dirty="0" smtClean="0"/>
          </a:p>
        </p:txBody>
      </p:sp>
      <p:sp>
        <p:nvSpPr>
          <p:cNvPr id="6" name="Title 1"/>
          <p:cNvSpPr txBox="1">
            <a:spLocks/>
          </p:cNvSpPr>
          <p:nvPr/>
        </p:nvSpPr>
        <p:spPr>
          <a:xfrm>
            <a:off x="1555803" y="457065"/>
            <a:ext cx="7628433"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SZOLGÁLATRA KAPOTT</a:t>
            </a:r>
            <a:br>
              <a:rPr lang="hu-HU"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br>
            <a:r>
              <a:rPr lang="hu-HU"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LELKI AJÁNDÉKAINK</a:t>
            </a:r>
            <a:br>
              <a:rPr lang="hu-HU"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br>
            <a:r>
              <a:rPr lang="hu-HU" sz="2100" b="1" dirty="0" err="1" smtClean="0">
                <a:solidFill>
                  <a:schemeClr val="bg1"/>
                </a:solidFill>
                <a:effectLst>
                  <a:outerShdw blurRad="38100" dist="38100" dir="2700000" algn="tl">
                    <a:srgbClr val="000000">
                      <a:alpha val="43137"/>
                    </a:srgbClr>
                  </a:outerShdw>
                </a:effectLst>
                <a:latin typeface="Calibri" charset="0"/>
                <a:ea typeface="Calibri" charset="0"/>
                <a:cs typeface="Calibri" charset="0"/>
              </a:rPr>
              <a:t>Jóel</a:t>
            </a:r>
            <a:r>
              <a:rPr lang="hu-HU" sz="2100"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 2:28</a:t>
            </a:r>
            <a:endParaRPr lang="hu-HU" sz="2100" b="1" dirty="0">
              <a:solidFill>
                <a:schemeClr val="bg1"/>
              </a:solidFill>
              <a:effectLst>
                <a:outerShdw blurRad="38100" dist="38100" dir="2700000" algn="tl">
                  <a:srgbClr val="000000">
                    <a:alpha val="43137"/>
                  </a:srgbClr>
                </a:outerShdw>
              </a:effectLst>
              <a:latin typeface="Calibri" charset="0"/>
              <a:ea typeface="Calibri" charset="0"/>
              <a:cs typeface="Calibri" charset="0"/>
            </a:endParaRPr>
          </a:p>
        </p:txBody>
      </p:sp>
    </p:spTree>
    <p:extLst>
      <p:ext uri="{BB962C8B-B14F-4D97-AF65-F5344CB8AC3E}">
        <p14:creationId xmlns:p14="http://schemas.microsoft.com/office/powerpoint/2010/main" val="1489966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84236" cy="6858001"/>
          </a:xfrm>
          <a:prstGeom prst="rect">
            <a:avLst/>
          </a:prstGeom>
        </p:spPr>
      </p:pic>
      <p:sp>
        <p:nvSpPr>
          <p:cNvPr id="3" name="Content Placeholder 2"/>
          <p:cNvSpPr>
            <a:spLocks noGrp="1"/>
          </p:cNvSpPr>
          <p:nvPr>
            <p:ph idx="1"/>
          </p:nvPr>
        </p:nvSpPr>
        <p:spPr>
          <a:xfrm>
            <a:off x="628650" y="2153429"/>
            <a:ext cx="7886700" cy="3384730"/>
          </a:xfrm>
        </p:spPr>
        <p:txBody>
          <a:bodyPr/>
          <a:lstStyle/>
          <a:p>
            <a:pPr marL="0" indent="0" algn="ctr">
              <a:buNone/>
            </a:pPr>
            <a:endParaRPr lang="en-AU" dirty="0" smtClean="0"/>
          </a:p>
          <a:p>
            <a:pPr marL="0" indent="0" algn="ctr">
              <a:buNone/>
            </a:pPr>
            <a:r>
              <a:rPr lang="hu-HU" dirty="0" smtClean="0">
                <a:solidFill>
                  <a:srgbClr val="000000"/>
                </a:solidFill>
                <a:latin typeface="Verdana" panose="020B0604030504040204" pitchFamily="34" charset="0"/>
              </a:rPr>
              <a:t>„Sőt </a:t>
            </a:r>
            <a:r>
              <a:rPr lang="hu-HU" dirty="0">
                <a:solidFill>
                  <a:srgbClr val="000000"/>
                </a:solidFill>
                <a:latin typeface="Verdana" panose="020B0604030504040204" pitchFamily="34" charset="0"/>
              </a:rPr>
              <a:t>még a szolgákra és szolgálóleányokra is kiöntöm azokban a napokban </a:t>
            </a:r>
            <a:r>
              <a:rPr lang="hu-HU" dirty="0" smtClean="0">
                <a:solidFill>
                  <a:srgbClr val="000000"/>
                </a:solidFill>
                <a:latin typeface="Verdana" panose="020B0604030504040204" pitchFamily="34" charset="0"/>
              </a:rPr>
              <a:t>              az </a:t>
            </a:r>
            <a:r>
              <a:rPr lang="hu-HU" dirty="0">
                <a:solidFill>
                  <a:srgbClr val="000000"/>
                </a:solidFill>
                <a:latin typeface="Verdana" panose="020B0604030504040204" pitchFamily="34" charset="0"/>
              </a:rPr>
              <a:t>én lelkemet</a:t>
            </a:r>
            <a:r>
              <a:rPr lang="hu-HU" dirty="0" smtClean="0">
                <a:solidFill>
                  <a:srgbClr val="000000"/>
                </a:solidFill>
                <a:latin typeface="Verdana" panose="020B0604030504040204" pitchFamily="34" charset="0"/>
              </a:rPr>
              <a:t>.”</a:t>
            </a:r>
            <a:endParaRPr lang="en-US" dirty="0"/>
          </a:p>
        </p:txBody>
      </p:sp>
      <p:sp>
        <p:nvSpPr>
          <p:cNvPr id="7" name="Title 1"/>
          <p:cNvSpPr txBox="1">
            <a:spLocks noGrp="1"/>
          </p:cNvSpPr>
          <p:nvPr>
            <p:ph type="title"/>
          </p:nvPr>
        </p:nvSpPr>
        <p:spPr>
          <a:xfrm>
            <a:off x="1563757" y="398948"/>
            <a:ext cx="7620479"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SZOLGÁLATRA KAPOTT</a:t>
            </a:r>
            <a:br>
              <a:rPr lang="hu-HU"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br>
            <a:r>
              <a:rPr lang="hu-HU"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LELKI AJÁNDÉKAINK</a:t>
            </a:r>
            <a:br>
              <a:rPr lang="hu-HU"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br>
            <a:r>
              <a:rPr lang="hu-HU" sz="2100" b="1" dirty="0" err="1" smtClean="0">
                <a:solidFill>
                  <a:schemeClr val="bg1"/>
                </a:solidFill>
                <a:effectLst>
                  <a:outerShdw blurRad="38100" dist="38100" dir="2700000" algn="tl">
                    <a:srgbClr val="000000">
                      <a:alpha val="43137"/>
                    </a:srgbClr>
                  </a:outerShdw>
                </a:effectLst>
                <a:latin typeface="Calibri" charset="0"/>
                <a:ea typeface="Calibri" charset="0"/>
                <a:cs typeface="Calibri" charset="0"/>
              </a:rPr>
              <a:t>Jóel</a:t>
            </a:r>
            <a:r>
              <a:rPr lang="hu-HU" sz="2100" b="1" dirty="0" smtClean="0">
                <a:solidFill>
                  <a:schemeClr val="bg1"/>
                </a:solidFill>
                <a:effectLst>
                  <a:outerShdw blurRad="38100" dist="38100" dir="2700000" algn="tl">
                    <a:srgbClr val="000000">
                      <a:alpha val="43137"/>
                    </a:srgbClr>
                  </a:outerShdw>
                </a:effectLst>
                <a:latin typeface="Calibri" charset="0"/>
                <a:ea typeface="Calibri" charset="0"/>
                <a:cs typeface="Calibri" charset="0"/>
              </a:rPr>
              <a:t> 2:29</a:t>
            </a:r>
            <a:endParaRPr lang="hu-HU" sz="2100" b="1" dirty="0">
              <a:solidFill>
                <a:schemeClr val="bg1"/>
              </a:solidFill>
              <a:effectLst>
                <a:outerShdw blurRad="38100" dist="38100" dir="2700000" algn="tl">
                  <a:srgbClr val="000000">
                    <a:alpha val="43137"/>
                  </a:srgbClr>
                </a:outerShdw>
              </a:effectLst>
              <a:latin typeface="Calibri" charset="0"/>
              <a:ea typeface="Calibri" charset="0"/>
              <a:cs typeface="Calibri" charset="0"/>
            </a:endParaRPr>
          </a:p>
        </p:txBody>
      </p:sp>
    </p:spTree>
    <p:extLst>
      <p:ext uri="{BB962C8B-B14F-4D97-AF65-F5344CB8AC3E}">
        <p14:creationId xmlns:p14="http://schemas.microsoft.com/office/powerpoint/2010/main" val="132570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Gifted to Serve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 y="0"/>
            <a:ext cx="9112484" cy="6858000"/>
          </a:xfrm>
          <a:prstGeom prst="rect">
            <a:avLst/>
          </a:prstGeom>
        </p:spPr>
      </p:pic>
      <p:sp>
        <p:nvSpPr>
          <p:cNvPr id="3" name="Content Placeholder 2"/>
          <p:cNvSpPr>
            <a:spLocks noGrp="1"/>
          </p:cNvSpPr>
          <p:nvPr>
            <p:ph idx="1"/>
          </p:nvPr>
        </p:nvSpPr>
        <p:spPr>
          <a:xfrm>
            <a:off x="266342" y="1325294"/>
            <a:ext cx="7886700" cy="4351338"/>
          </a:xfrm>
        </p:spPr>
        <p:txBody>
          <a:bodyPr>
            <a:normAutofit/>
          </a:bodyPr>
          <a:lstStyle/>
          <a:p>
            <a:pPr marL="0" indent="0" algn="ctr">
              <a:buNone/>
            </a:pPr>
            <a:r>
              <a:rPr lang="hu-HU" dirty="0" smtClean="0"/>
              <a:t>Isten minden hívőnek ad legalább egy lelki ajándékot, </a:t>
            </a:r>
          </a:p>
          <a:p>
            <a:pPr marL="0" indent="0" algn="ctr">
              <a:buNone/>
            </a:pPr>
            <a:r>
              <a:rPr lang="hu-HU" sz="2400" dirty="0" smtClean="0"/>
              <a:t>FÜGGETLENÜL ATTÓL,</a:t>
            </a:r>
          </a:p>
          <a:p>
            <a:pPr marL="0" indent="0" algn="ctr">
              <a:buNone/>
            </a:pPr>
            <a:r>
              <a:rPr lang="hu-HU" sz="2400" dirty="0" smtClean="0"/>
              <a:t>KIK VAGYUNK, MILYEN NEMŰEK </a:t>
            </a:r>
          </a:p>
          <a:p>
            <a:pPr marL="0" indent="0" algn="ctr">
              <a:buNone/>
            </a:pPr>
            <a:r>
              <a:rPr lang="hu-HU" sz="2400" dirty="0" smtClean="0"/>
              <a:t>ÉS MENNYI IDŐSEK </a:t>
            </a:r>
            <a:endParaRPr lang="hu-HU" dirty="0" smtClean="0"/>
          </a:p>
          <a:p>
            <a:pPr marL="0" indent="0" algn="ctr">
              <a:buNone/>
            </a:pPr>
            <a:r>
              <a:rPr lang="hu-HU" dirty="0" smtClean="0"/>
              <a:t>Minden lelki ajándék azt fejezi ki számunkra,           hogy mi </a:t>
            </a:r>
            <a:r>
              <a:rPr lang="hu-HU" dirty="0"/>
              <a:t>Isten </a:t>
            </a:r>
            <a:r>
              <a:rPr lang="hu-HU" b="1" dirty="0" smtClean="0"/>
              <a:t>CÉLJA </a:t>
            </a:r>
            <a:r>
              <a:rPr lang="hu-HU" dirty="0" smtClean="0"/>
              <a:t>az </a:t>
            </a:r>
            <a:r>
              <a:rPr lang="hu-HU" dirty="0"/>
              <a:t>életünkkel.</a:t>
            </a:r>
          </a:p>
        </p:txBody>
      </p:sp>
    </p:spTree>
    <p:extLst>
      <p:ext uri="{BB962C8B-B14F-4D97-AF65-F5344CB8AC3E}">
        <p14:creationId xmlns:p14="http://schemas.microsoft.com/office/powerpoint/2010/main" val="1539703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1112519" y="537656"/>
            <a:ext cx="7247553" cy="1325563"/>
          </a:xfrm>
        </p:spPr>
        <p:txBody>
          <a:bodyPr/>
          <a:lstStyle/>
          <a:p>
            <a:r>
              <a:rPr lang="hu-HU" dirty="0" smtClean="0"/>
              <a:t>Különböző ajándékok, </a:t>
            </a:r>
            <a:br>
              <a:rPr lang="hu-HU" dirty="0" smtClean="0"/>
            </a:br>
            <a:r>
              <a:rPr lang="hu-HU" i="1" dirty="0" smtClean="0">
                <a:solidFill>
                  <a:schemeClr val="accent6">
                    <a:lumMod val="50000"/>
                  </a:schemeClr>
                </a:solidFill>
                <a:latin typeface="Palatino Linotype" charset="0"/>
                <a:ea typeface="Palatino Linotype" charset="0"/>
                <a:cs typeface="Palatino Linotype" charset="0"/>
              </a:rPr>
              <a:t>de ugyanaz a Lélek</a:t>
            </a:r>
            <a:endParaRPr lang="hu-HU" i="1" dirty="0">
              <a:solidFill>
                <a:schemeClr val="accent6">
                  <a:lumMod val="50000"/>
                </a:schemeClr>
              </a:solidFill>
              <a:latin typeface="Palatino Linotype" charset="0"/>
              <a:ea typeface="Palatino Linotype" charset="0"/>
              <a:cs typeface="Palatino Linotype" charset="0"/>
            </a:endParaRPr>
          </a:p>
        </p:txBody>
      </p:sp>
      <p:sp>
        <p:nvSpPr>
          <p:cNvPr id="3" name="Content Placeholder 2"/>
          <p:cNvSpPr>
            <a:spLocks noGrp="1"/>
          </p:cNvSpPr>
          <p:nvPr>
            <p:ph idx="1"/>
          </p:nvPr>
        </p:nvSpPr>
        <p:spPr>
          <a:xfrm>
            <a:off x="438867" y="2036689"/>
            <a:ext cx="7886700" cy="3327714"/>
          </a:xfrm>
        </p:spPr>
        <p:txBody>
          <a:bodyPr>
            <a:normAutofit fontScale="85000" lnSpcReduction="20000"/>
          </a:bodyPr>
          <a:lstStyle/>
          <a:p>
            <a:pPr marL="0" indent="0" algn="ctr">
              <a:buNone/>
            </a:pPr>
            <a:r>
              <a:rPr lang="hu-HU" dirty="0" smtClean="0"/>
              <a:t>A </a:t>
            </a:r>
            <a:r>
              <a:rPr lang="hu-HU" b="1" dirty="0" smtClean="0"/>
              <a:t>lelki ajándékok </a:t>
            </a:r>
            <a:r>
              <a:rPr lang="hu-HU" dirty="0" smtClean="0"/>
              <a:t>különbözőek, de Istennek                              ugyanaz a Lelke adja őket.</a:t>
            </a:r>
          </a:p>
          <a:p>
            <a:pPr marL="0" indent="0" algn="ctr">
              <a:buNone/>
            </a:pPr>
            <a:endParaRPr lang="hu-HU" dirty="0" smtClean="0"/>
          </a:p>
          <a:p>
            <a:pPr marL="0" indent="0" algn="ctr">
              <a:buNone/>
            </a:pPr>
            <a:r>
              <a:rPr lang="hu-HU" dirty="0" smtClean="0"/>
              <a:t>Különbözőféle </a:t>
            </a:r>
            <a:r>
              <a:rPr lang="hu-HU" b="1" dirty="0" smtClean="0"/>
              <a:t>szolgálatokat végzünk,</a:t>
            </a:r>
            <a:endParaRPr lang="hu-HU" dirty="0" smtClean="0"/>
          </a:p>
          <a:p>
            <a:pPr marL="0" indent="0" algn="ctr">
              <a:buNone/>
            </a:pPr>
            <a:r>
              <a:rPr lang="hu-HU" dirty="0" smtClean="0"/>
              <a:t>de ugyanazt az Urat szolgáljuk.</a:t>
            </a:r>
          </a:p>
          <a:p>
            <a:pPr marL="0" indent="0" algn="ctr">
              <a:buNone/>
            </a:pPr>
            <a:endParaRPr lang="hu-HU" dirty="0" smtClean="0"/>
          </a:p>
          <a:p>
            <a:pPr marL="0" indent="0" algn="ctr">
              <a:buNone/>
            </a:pPr>
            <a:r>
              <a:rPr lang="hu-HU" dirty="0" smtClean="0"/>
              <a:t>Különböző </a:t>
            </a:r>
            <a:r>
              <a:rPr lang="hu-HU" b="1" dirty="0" smtClean="0"/>
              <a:t>tevékenységeket végzünk,</a:t>
            </a:r>
            <a:endParaRPr lang="hu-HU" dirty="0" smtClean="0"/>
          </a:p>
          <a:p>
            <a:pPr marL="0" indent="0" algn="ctr">
              <a:buNone/>
            </a:pPr>
            <a:r>
              <a:rPr lang="hu-HU" dirty="0" smtClean="0"/>
              <a:t>de ugyanaz a Szentlélek  munkálkodik bennünk.</a:t>
            </a:r>
          </a:p>
          <a:p>
            <a:pPr marL="0" indent="0" algn="ctr">
              <a:buNone/>
            </a:pPr>
            <a:r>
              <a:rPr lang="hu-HU" sz="1500" dirty="0" smtClean="0"/>
              <a:t>(Lásd 1Kor 12::4-6)</a:t>
            </a:r>
            <a:endParaRPr lang="hu-HU" sz="1500" dirty="0"/>
          </a:p>
        </p:txBody>
      </p:sp>
    </p:spTree>
    <p:extLst>
      <p:ext uri="{BB962C8B-B14F-4D97-AF65-F5344CB8AC3E}">
        <p14:creationId xmlns:p14="http://schemas.microsoft.com/office/powerpoint/2010/main" val="1076576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628650" y="830952"/>
            <a:ext cx="7886700" cy="1325563"/>
          </a:xfrm>
        </p:spPr>
        <p:txBody>
          <a:bodyPr/>
          <a:lstStyle/>
          <a:p>
            <a:r>
              <a:rPr lang="hu-HU" dirty="0" smtClean="0"/>
              <a:t>Lelki ajándékok  </a:t>
            </a:r>
            <a:r>
              <a:rPr lang="hu-HU" i="1" dirty="0" smtClean="0">
                <a:solidFill>
                  <a:schemeClr val="accent6">
                    <a:lumMod val="50000"/>
                  </a:schemeClr>
                </a:solidFill>
                <a:latin typeface="Palatino Linotype" charset="0"/>
                <a:ea typeface="Palatino Linotype" charset="0"/>
                <a:cs typeface="Palatino Linotype" charset="0"/>
              </a:rPr>
              <a:t>és elkötelezettség</a:t>
            </a:r>
            <a:endParaRPr lang="hu-HU" i="1" dirty="0">
              <a:solidFill>
                <a:schemeClr val="accent6">
                  <a:lumMod val="50000"/>
                </a:schemeClr>
              </a:solidFill>
              <a:latin typeface="Palatino Linotype" charset="0"/>
              <a:ea typeface="Palatino Linotype" charset="0"/>
              <a:cs typeface="Palatino Linotype" charset="0"/>
            </a:endParaRPr>
          </a:p>
        </p:txBody>
      </p:sp>
      <p:sp>
        <p:nvSpPr>
          <p:cNvPr id="3" name="Content Placeholder 2"/>
          <p:cNvSpPr>
            <a:spLocks noGrp="1"/>
          </p:cNvSpPr>
          <p:nvPr>
            <p:ph idx="1"/>
          </p:nvPr>
        </p:nvSpPr>
        <p:spPr>
          <a:xfrm>
            <a:off x="628650" y="2222440"/>
            <a:ext cx="7886700" cy="2918903"/>
          </a:xfrm>
        </p:spPr>
        <p:txBody>
          <a:bodyPr>
            <a:normAutofit/>
          </a:bodyPr>
          <a:lstStyle/>
          <a:p>
            <a:pPr marL="0" indent="0">
              <a:lnSpc>
                <a:spcPct val="100000"/>
              </a:lnSpc>
              <a:spcBef>
                <a:spcPts val="0"/>
              </a:spcBef>
              <a:buNone/>
              <a:defRPr/>
            </a:pPr>
            <a:r>
              <a:rPr lang="hu-HU" dirty="0" smtClean="0"/>
              <a:t>Az életöröm része a következők felfedezésének folyamata:</a:t>
            </a:r>
          </a:p>
          <a:p>
            <a:pPr marL="0" indent="0">
              <a:lnSpc>
                <a:spcPct val="100000"/>
              </a:lnSpc>
              <a:spcBef>
                <a:spcPts val="0"/>
              </a:spcBef>
              <a:buNone/>
              <a:defRPr/>
            </a:pPr>
            <a:endParaRPr lang="hu-HU" dirty="0" smtClean="0"/>
          </a:p>
          <a:p>
            <a:pPr>
              <a:lnSpc>
                <a:spcPct val="100000"/>
              </a:lnSpc>
              <a:spcBef>
                <a:spcPts val="0"/>
              </a:spcBef>
            </a:pPr>
            <a:r>
              <a:rPr lang="hu-HU" dirty="0" smtClean="0"/>
              <a:t>Az Istentől kapott </a:t>
            </a:r>
            <a:r>
              <a:rPr lang="hu-HU" b="1" dirty="0" smtClean="0"/>
              <a:t>LELKI AJÁNDÉKOKÉ</a:t>
            </a:r>
            <a:endParaRPr lang="hu-HU" dirty="0" smtClean="0"/>
          </a:p>
          <a:p>
            <a:pPr>
              <a:lnSpc>
                <a:spcPct val="100000"/>
              </a:lnSpc>
              <a:spcBef>
                <a:spcPts val="0"/>
              </a:spcBef>
            </a:pPr>
            <a:r>
              <a:rPr lang="hu-HU" dirty="0" smtClean="0"/>
              <a:t>Az Istentől kapott </a:t>
            </a:r>
            <a:r>
              <a:rPr lang="hu-HU" b="1" dirty="0" smtClean="0"/>
              <a:t>ELKÖTELEZETTSÉGÉ </a:t>
            </a:r>
            <a:endParaRPr lang="hu-HU" dirty="0" smtClean="0"/>
          </a:p>
        </p:txBody>
      </p:sp>
    </p:spTree>
    <p:extLst>
      <p:ext uri="{BB962C8B-B14F-4D97-AF65-F5344CB8AC3E}">
        <p14:creationId xmlns:p14="http://schemas.microsoft.com/office/powerpoint/2010/main" val="6901535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2109</TotalTime>
  <Words>2159</Words>
  <Application>Microsoft Office PowerPoint</Application>
  <PresentationFormat>Diavetítés a képernyőre (4:3 oldalarány)</PresentationFormat>
  <Paragraphs>301</Paragraphs>
  <Slides>24</Slides>
  <Notes>24</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24</vt:i4>
      </vt:variant>
    </vt:vector>
  </HeadingPairs>
  <TitlesOfParts>
    <vt:vector size="34" baseType="lpstr">
      <vt:lpstr>Arial</vt:lpstr>
      <vt:lpstr>Avenir Next</vt:lpstr>
      <vt:lpstr>Calibri</vt:lpstr>
      <vt:lpstr>Calibri Light</vt:lpstr>
      <vt:lpstr>Palatino Linotype</vt:lpstr>
      <vt:lpstr>Symbol</vt:lpstr>
      <vt:lpstr>Times New Roman</vt:lpstr>
      <vt:lpstr>Trebuchet MS</vt:lpstr>
      <vt:lpstr>Verdana</vt:lpstr>
      <vt:lpstr>Office Theme</vt:lpstr>
      <vt:lpstr>SZOLGÁLATRA KAPOTT LELKI AJÁNDÉKAINK</vt:lpstr>
      <vt:lpstr>SZOLGÁLATRA KAPOTT LELKI AJÁNDÉKAINK  1KOR  13:1</vt:lpstr>
      <vt:lpstr>SZOLGÁLATRA KAPOTT LELKI AJÁNDÉKAINK  1 Kor 13:2 </vt:lpstr>
      <vt:lpstr>PowerPoint bemutató</vt:lpstr>
      <vt:lpstr>PowerPoint bemutató</vt:lpstr>
      <vt:lpstr>SZOLGÁLATRA KAPOTT LELKI AJÁNDÉKAINK Jóel 2:29</vt:lpstr>
      <vt:lpstr>Gifted to Serve</vt:lpstr>
      <vt:lpstr>Különböző ajándékok,  de ugyanaz a Lélek</vt:lpstr>
      <vt:lpstr>Lelki ajándékok  és elkötelezettség</vt:lpstr>
      <vt:lpstr>Erna Johnson A Női szolgálatok Osztályának vezetője</vt:lpstr>
      <vt:lpstr>Mona Giheno a fiatal lányok tanácsadója </vt:lpstr>
      <vt:lpstr>Catherine Booth az Üdvhadsereg szülőanyja 1829-1890</vt:lpstr>
      <vt:lpstr>Ellen White Isten hírnöke 1827-1915</vt:lpstr>
      <vt:lpstr>Ellen White Isten hírnöke 1827-1915</vt:lpstr>
      <vt:lpstr> Feladatunk és felelősségünk</vt:lpstr>
      <vt:lpstr>Kilenc lelki ajándék  1Kor 12:8-10 </vt:lpstr>
      <vt:lpstr>Hét lelki ajándék  Róm 12:6-8 </vt:lpstr>
      <vt:lpstr>Feladatunk és felelősségünk</vt:lpstr>
      <vt:lpstr>Feladatunk és felelősségünk </vt:lpstr>
      <vt:lpstr>Egyedül Krisztus módszerével</vt:lpstr>
      <vt:lpstr>Feladatunk és felelősségünk </vt:lpstr>
      <vt:lpstr>SZOLGÁLATRA KAPOTT LELKI AJÁNDÉKAINK  Jóel  2:28</vt:lpstr>
      <vt:lpstr>SZOLGÁLATRA KAPOTT LELKI AJÁNDÉKAINK  Joel 2:29 </vt:lpstr>
      <vt:lpstr>FELHÍVÁS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Gifted to Serve</dc:title>
  <dc:creator>Timon, Rebecca</dc:creator>
  <cp:lastModifiedBy>Dr. Tokics Imréné</cp:lastModifiedBy>
  <cp:revision>201</cp:revision>
  <cp:lastPrinted>2017-02-09T14:11:30Z</cp:lastPrinted>
  <dcterms:created xsi:type="dcterms:W3CDTF">2017-02-08T20:27:57Z</dcterms:created>
  <dcterms:modified xsi:type="dcterms:W3CDTF">2017-05-18T10:01:16Z</dcterms:modified>
</cp:coreProperties>
</file>